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257" r:id="rId3"/>
    <p:sldId id="266" r:id="rId4"/>
    <p:sldId id="317" r:id="rId5"/>
    <p:sldId id="320" r:id="rId6"/>
    <p:sldId id="321" r:id="rId7"/>
    <p:sldId id="297" r:id="rId8"/>
    <p:sldId id="300" r:id="rId9"/>
    <p:sldId id="341" r:id="rId10"/>
    <p:sldId id="328" r:id="rId11"/>
    <p:sldId id="342" r:id="rId12"/>
    <p:sldId id="330" r:id="rId13"/>
    <p:sldId id="331" r:id="rId14"/>
    <p:sldId id="343" r:id="rId15"/>
    <p:sldId id="332" r:id="rId16"/>
    <p:sldId id="333" r:id="rId17"/>
    <p:sldId id="334" r:id="rId18"/>
    <p:sldId id="335" r:id="rId19"/>
    <p:sldId id="336" r:id="rId20"/>
    <p:sldId id="337" r:id="rId21"/>
    <p:sldId id="338" r:id="rId22"/>
    <p:sldId id="340" r:id="rId23"/>
    <p:sldId id="32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94" d="100"/>
          <a:sy n="94" d="100"/>
        </p:scale>
        <p:origin x="88"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2" Type="http://schemas.openxmlformats.org/officeDocument/2006/relationships/hyperlink" Target="mailto:alloyd@usef.org" TargetMode="External"/><Relationship Id="rId1" Type="http://schemas.openxmlformats.org/officeDocument/2006/relationships/hyperlink" Target="https://officials.usef.org/eventing-watchlist"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2" Type="http://schemas.openxmlformats.org/officeDocument/2006/relationships/hyperlink" Target="mailto:alloyd@usef.org" TargetMode="External"/><Relationship Id="rId1" Type="http://schemas.openxmlformats.org/officeDocument/2006/relationships/hyperlink" Target="https://officials.usef.org/eventing-watchlist"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2516E-47F0-4E7D-8EB6-44270EE32B7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C38AC3C-49A8-4ABF-87CE-CF64F8381D00}">
      <dgm:prSet/>
      <dgm:spPr/>
      <dgm:t>
        <a:bodyPr/>
        <a:lstStyle/>
        <a:p>
          <a:r>
            <a:rPr lang="en-US"/>
            <a:t>Officials must work together as a Team to assure that a fair, risk adverse, competition is run.</a:t>
          </a:r>
        </a:p>
      </dgm:t>
    </dgm:pt>
    <dgm:pt modelId="{70D33E6E-C124-414F-BCDF-D304DF2BE464}" type="parTrans" cxnId="{4235058E-3740-4D2E-86EF-B66724275DB3}">
      <dgm:prSet/>
      <dgm:spPr/>
      <dgm:t>
        <a:bodyPr/>
        <a:lstStyle/>
        <a:p>
          <a:endParaRPr lang="en-US"/>
        </a:p>
      </dgm:t>
    </dgm:pt>
    <dgm:pt modelId="{335A4900-DCA7-4620-9743-BCF9162EE801}" type="sibTrans" cxnId="{4235058E-3740-4D2E-86EF-B66724275DB3}">
      <dgm:prSet/>
      <dgm:spPr/>
      <dgm:t>
        <a:bodyPr/>
        <a:lstStyle/>
        <a:p>
          <a:endParaRPr lang="en-US"/>
        </a:p>
      </dgm:t>
    </dgm:pt>
    <dgm:pt modelId="{6B124B69-0A69-487B-BC28-16A3F4706FDF}">
      <dgm:prSet/>
      <dgm:spPr/>
      <dgm:t>
        <a:bodyPr/>
        <a:lstStyle/>
        <a:p>
          <a:r>
            <a:rPr lang="en-US"/>
            <a:t>Discussions throughout the competition should keep open lines of communication with competitors, organizers and fellow officials</a:t>
          </a:r>
        </a:p>
      </dgm:t>
    </dgm:pt>
    <dgm:pt modelId="{8069D65B-C70E-45B3-8434-673E91220477}" type="parTrans" cxnId="{85363D99-E4DF-4775-88C6-B7C7A5C7076B}">
      <dgm:prSet/>
      <dgm:spPr/>
      <dgm:t>
        <a:bodyPr/>
        <a:lstStyle/>
        <a:p>
          <a:endParaRPr lang="en-US"/>
        </a:p>
      </dgm:t>
    </dgm:pt>
    <dgm:pt modelId="{268D45DD-45D9-4828-8102-8120EAA0A30A}" type="sibTrans" cxnId="{85363D99-E4DF-4775-88C6-B7C7A5C7076B}">
      <dgm:prSet/>
      <dgm:spPr/>
      <dgm:t>
        <a:bodyPr/>
        <a:lstStyle/>
        <a:p>
          <a:endParaRPr lang="en-US"/>
        </a:p>
      </dgm:t>
    </dgm:pt>
    <dgm:pt modelId="{67497DF8-4870-461A-9D80-D913BA950605}">
      <dgm:prSet/>
      <dgm:spPr/>
      <dgm:t>
        <a:bodyPr/>
        <a:lstStyle/>
        <a:p>
          <a:r>
            <a:rPr lang="en-US"/>
            <a:t>Working relationship means listening, addressing, investigating and addressing concerns raised by competitors, organizers and fellow officials</a:t>
          </a:r>
        </a:p>
      </dgm:t>
    </dgm:pt>
    <dgm:pt modelId="{2E64D3C3-78B3-43C5-9F25-DD88A7340FF6}" type="parTrans" cxnId="{ED93B13C-01B7-4CF5-8A49-BA549A1C732A}">
      <dgm:prSet/>
      <dgm:spPr/>
      <dgm:t>
        <a:bodyPr/>
        <a:lstStyle/>
        <a:p>
          <a:endParaRPr lang="en-US"/>
        </a:p>
      </dgm:t>
    </dgm:pt>
    <dgm:pt modelId="{304B3456-D458-4954-8A73-70879994C2F5}" type="sibTrans" cxnId="{ED93B13C-01B7-4CF5-8A49-BA549A1C732A}">
      <dgm:prSet/>
      <dgm:spPr/>
      <dgm:t>
        <a:bodyPr/>
        <a:lstStyle/>
        <a:p>
          <a:endParaRPr lang="en-US"/>
        </a:p>
      </dgm:t>
    </dgm:pt>
    <dgm:pt modelId="{C945A16E-1C86-49DD-82AA-1319DBE66226}">
      <dgm:prSet/>
      <dgm:spPr/>
      <dgm:t>
        <a:bodyPr/>
        <a:lstStyle/>
        <a:p>
          <a:r>
            <a:rPr lang="en-US"/>
            <a:t>Each official has a responsibility to listen to concerns that are shared and brought forward from riders </a:t>
          </a:r>
        </a:p>
      </dgm:t>
    </dgm:pt>
    <dgm:pt modelId="{71FFAB1E-20C7-4228-8382-68DFF842AD21}" type="parTrans" cxnId="{3EABC162-B86F-4326-A7AD-053A12ECDA7F}">
      <dgm:prSet/>
      <dgm:spPr/>
      <dgm:t>
        <a:bodyPr/>
        <a:lstStyle/>
        <a:p>
          <a:endParaRPr lang="en-US"/>
        </a:p>
      </dgm:t>
    </dgm:pt>
    <dgm:pt modelId="{04997ACF-7BA3-485A-B1B6-48D39CEA261D}" type="sibTrans" cxnId="{3EABC162-B86F-4326-A7AD-053A12ECDA7F}">
      <dgm:prSet/>
      <dgm:spPr/>
      <dgm:t>
        <a:bodyPr/>
        <a:lstStyle/>
        <a:p>
          <a:endParaRPr lang="en-US"/>
        </a:p>
      </dgm:t>
    </dgm:pt>
    <dgm:pt modelId="{7D22FBFC-0948-41F2-BE83-615D6B2901B7}" type="pres">
      <dgm:prSet presAssocID="{8B22516E-47F0-4E7D-8EB6-44270EE32B71}" presName="root" presStyleCnt="0">
        <dgm:presLayoutVars>
          <dgm:dir/>
          <dgm:resizeHandles val="exact"/>
        </dgm:presLayoutVars>
      </dgm:prSet>
      <dgm:spPr/>
    </dgm:pt>
    <dgm:pt modelId="{60A2F0E6-3437-428C-9352-CC2AFF406B68}" type="pres">
      <dgm:prSet presAssocID="{EC38AC3C-49A8-4ABF-87CE-CF64F8381D00}" presName="compNode" presStyleCnt="0"/>
      <dgm:spPr/>
    </dgm:pt>
    <dgm:pt modelId="{1017A408-357B-4DD9-9E90-922FD66C0AFD}" type="pres">
      <dgm:prSet presAssocID="{EC38AC3C-49A8-4ABF-87CE-CF64F8381D00}" presName="bgRect" presStyleLbl="bgShp" presStyleIdx="0" presStyleCnt="4"/>
      <dgm:spPr/>
    </dgm:pt>
    <dgm:pt modelId="{34E242A4-8086-4470-80FC-2ED848863276}" type="pres">
      <dgm:prSet presAssocID="{EC38AC3C-49A8-4ABF-87CE-CF64F8381D0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981D1FC9-203B-4553-A5DE-29668382E3A7}" type="pres">
      <dgm:prSet presAssocID="{EC38AC3C-49A8-4ABF-87CE-CF64F8381D00}" presName="spaceRect" presStyleCnt="0"/>
      <dgm:spPr/>
    </dgm:pt>
    <dgm:pt modelId="{EA7B7D6C-07F4-4008-940E-0A779539096B}" type="pres">
      <dgm:prSet presAssocID="{EC38AC3C-49A8-4ABF-87CE-CF64F8381D00}" presName="parTx" presStyleLbl="revTx" presStyleIdx="0" presStyleCnt="4">
        <dgm:presLayoutVars>
          <dgm:chMax val="0"/>
          <dgm:chPref val="0"/>
        </dgm:presLayoutVars>
      </dgm:prSet>
      <dgm:spPr/>
    </dgm:pt>
    <dgm:pt modelId="{52307838-C22F-4D15-92CC-2972D9B4146C}" type="pres">
      <dgm:prSet presAssocID="{335A4900-DCA7-4620-9743-BCF9162EE801}" presName="sibTrans" presStyleCnt="0"/>
      <dgm:spPr/>
    </dgm:pt>
    <dgm:pt modelId="{B35BC615-1CD1-455A-AA60-A9AFED0944D4}" type="pres">
      <dgm:prSet presAssocID="{6B124B69-0A69-487B-BC28-16A3F4706FDF}" presName="compNode" presStyleCnt="0"/>
      <dgm:spPr/>
    </dgm:pt>
    <dgm:pt modelId="{FC504EE4-A674-4EB1-BF33-60B44AB38C46}" type="pres">
      <dgm:prSet presAssocID="{6B124B69-0A69-487B-BC28-16A3F4706FDF}" presName="bgRect" presStyleLbl="bgShp" presStyleIdx="1" presStyleCnt="4"/>
      <dgm:spPr/>
    </dgm:pt>
    <dgm:pt modelId="{34491B47-4454-4ACA-811E-515B8D4EF823}" type="pres">
      <dgm:prSet presAssocID="{6B124B69-0A69-487B-BC28-16A3F4706F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8E75C0AC-19BB-444A-BD19-487EB03A9615}" type="pres">
      <dgm:prSet presAssocID="{6B124B69-0A69-487B-BC28-16A3F4706FDF}" presName="spaceRect" presStyleCnt="0"/>
      <dgm:spPr/>
    </dgm:pt>
    <dgm:pt modelId="{F91580BD-119E-4187-B9CA-F673B956FA9A}" type="pres">
      <dgm:prSet presAssocID="{6B124B69-0A69-487B-BC28-16A3F4706FDF}" presName="parTx" presStyleLbl="revTx" presStyleIdx="1" presStyleCnt="4">
        <dgm:presLayoutVars>
          <dgm:chMax val="0"/>
          <dgm:chPref val="0"/>
        </dgm:presLayoutVars>
      </dgm:prSet>
      <dgm:spPr/>
    </dgm:pt>
    <dgm:pt modelId="{167262A6-8F94-4E79-B232-BC1923340DD0}" type="pres">
      <dgm:prSet presAssocID="{268D45DD-45D9-4828-8102-8120EAA0A30A}" presName="sibTrans" presStyleCnt="0"/>
      <dgm:spPr/>
    </dgm:pt>
    <dgm:pt modelId="{C19E3714-EB9D-4AF0-AABB-9DC6DA492F63}" type="pres">
      <dgm:prSet presAssocID="{67497DF8-4870-461A-9D80-D913BA950605}" presName="compNode" presStyleCnt="0"/>
      <dgm:spPr/>
    </dgm:pt>
    <dgm:pt modelId="{887EF8E0-DC82-4B8F-9E0A-97E0FBFED87D}" type="pres">
      <dgm:prSet presAssocID="{67497DF8-4870-461A-9D80-D913BA950605}" presName="bgRect" presStyleLbl="bgShp" presStyleIdx="2" presStyleCnt="4"/>
      <dgm:spPr/>
    </dgm:pt>
    <dgm:pt modelId="{F52357E7-88FB-46D5-99B7-8A76D751808D}" type="pres">
      <dgm:prSet presAssocID="{67497DF8-4870-461A-9D80-D913BA9506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0618BFDE-4F65-4357-9C93-CF12F2433680}" type="pres">
      <dgm:prSet presAssocID="{67497DF8-4870-461A-9D80-D913BA950605}" presName="spaceRect" presStyleCnt="0"/>
      <dgm:spPr/>
    </dgm:pt>
    <dgm:pt modelId="{B99C8965-3095-4AC4-84CB-1D4A78266B84}" type="pres">
      <dgm:prSet presAssocID="{67497DF8-4870-461A-9D80-D913BA950605}" presName="parTx" presStyleLbl="revTx" presStyleIdx="2" presStyleCnt="4">
        <dgm:presLayoutVars>
          <dgm:chMax val="0"/>
          <dgm:chPref val="0"/>
        </dgm:presLayoutVars>
      </dgm:prSet>
      <dgm:spPr/>
    </dgm:pt>
    <dgm:pt modelId="{E0A1F70F-33E6-4F4F-84FD-F865F76E1663}" type="pres">
      <dgm:prSet presAssocID="{304B3456-D458-4954-8A73-70879994C2F5}" presName="sibTrans" presStyleCnt="0"/>
      <dgm:spPr/>
    </dgm:pt>
    <dgm:pt modelId="{1559835B-B5EA-4810-8F25-C07BE1BC4701}" type="pres">
      <dgm:prSet presAssocID="{C945A16E-1C86-49DD-82AA-1319DBE66226}" presName="compNode" presStyleCnt="0"/>
      <dgm:spPr/>
    </dgm:pt>
    <dgm:pt modelId="{24725E18-908E-465F-80E2-B166AF4F3CD9}" type="pres">
      <dgm:prSet presAssocID="{C945A16E-1C86-49DD-82AA-1319DBE66226}" presName="bgRect" presStyleLbl="bgShp" presStyleIdx="3" presStyleCnt="4"/>
      <dgm:spPr/>
    </dgm:pt>
    <dgm:pt modelId="{B1ABACFD-D889-4590-9946-D6AA3F94393B}" type="pres">
      <dgm:prSet presAssocID="{C945A16E-1C86-49DD-82AA-1319DBE6622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78B2BDC3-57C0-4AEB-9884-FCB3AE8E68BB}" type="pres">
      <dgm:prSet presAssocID="{C945A16E-1C86-49DD-82AA-1319DBE66226}" presName="spaceRect" presStyleCnt="0"/>
      <dgm:spPr/>
    </dgm:pt>
    <dgm:pt modelId="{DB2DFD0B-F7F7-40F1-B1B4-A07A828E0E8F}" type="pres">
      <dgm:prSet presAssocID="{C945A16E-1C86-49DD-82AA-1319DBE66226}" presName="parTx" presStyleLbl="revTx" presStyleIdx="3" presStyleCnt="4">
        <dgm:presLayoutVars>
          <dgm:chMax val="0"/>
          <dgm:chPref val="0"/>
        </dgm:presLayoutVars>
      </dgm:prSet>
      <dgm:spPr/>
    </dgm:pt>
  </dgm:ptLst>
  <dgm:cxnLst>
    <dgm:cxn modelId="{9CD87737-C0B5-4036-A910-79BE210F1EC0}" type="presOf" srcId="{67497DF8-4870-461A-9D80-D913BA950605}" destId="{B99C8965-3095-4AC4-84CB-1D4A78266B84}" srcOrd="0" destOrd="0" presId="urn:microsoft.com/office/officeart/2018/2/layout/IconVerticalSolidList"/>
    <dgm:cxn modelId="{ED93B13C-01B7-4CF5-8A49-BA549A1C732A}" srcId="{8B22516E-47F0-4E7D-8EB6-44270EE32B71}" destId="{67497DF8-4870-461A-9D80-D913BA950605}" srcOrd="2" destOrd="0" parTransId="{2E64D3C3-78B3-43C5-9F25-DD88A7340FF6}" sibTransId="{304B3456-D458-4954-8A73-70879994C2F5}"/>
    <dgm:cxn modelId="{3EABC162-B86F-4326-A7AD-053A12ECDA7F}" srcId="{8B22516E-47F0-4E7D-8EB6-44270EE32B71}" destId="{C945A16E-1C86-49DD-82AA-1319DBE66226}" srcOrd="3" destOrd="0" parTransId="{71FFAB1E-20C7-4228-8382-68DFF842AD21}" sibTransId="{04997ACF-7BA3-485A-B1B6-48D39CEA261D}"/>
    <dgm:cxn modelId="{4235058E-3740-4D2E-86EF-B66724275DB3}" srcId="{8B22516E-47F0-4E7D-8EB6-44270EE32B71}" destId="{EC38AC3C-49A8-4ABF-87CE-CF64F8381D00}" srcOrd="0" destOrd="0" parTransId="{70D33E6E-C124-414F-BCDF-D304DF2BE464}" sibTransId="{335A4900-DCA7-4620-9743-BCF9162EE801}"/>
    <dgm:cxn modelId="{85363D99-E4DF-4775-88C6-B7C7A5C7076B}" srcId="{8B22516E-47F0-4E7D-8EB6-44270EE32B71}" destId="{6B124B69-0A69-487B-BC28-16A3F4706FDF}" srcOrd="1" destOrd="0" parTransId="{8069D65B-C70E-45B3-8434-673E91220477}" sibTransId="{268D45DD-45D9-4828-8102-8120EAA0A30A}"/>
    <dgm:cxn modelId="{DA19D39C-3970-4807-9471-FEDFC5C9F773}" type="presOf" srcId="{EC38AC3C-49A8-4ABF-87CE-CF64F8381D00}" destId="{EA7B7D6C-07F4-4008-940E-0A779539096B}" srcOrd="0" destOrd="0" presId="urn:microsoft.com/office/officeart/2018/2/layout/IconVerticalSolidList"/>
    <dgm:cxn modelId="{617BB89E-4EA1-4F9B-93D7-1F34855C9F1F}" type="presOf" srcId="{C945A16E-1C86-49DD-82AA-1319DBE66226}" destId="{DB2DFD0B-F7F7-40F1-B1B4-A07A828E0E8F}" srcOrd="0" destOrd="0" presId="urn:microsoft.com/office/officeart/2018/2/layout/IconVerticalSolidList"/>
    <dgm:cxn modelId="{55B9AAA9-36F8-49ED-B064-AC8BFA9F3FA8}" type="presOf" srcId="{8B22516E-47F0-4E7D-8EB6-44270EE32B71}" destId="{7D22FBFC-0948-41F2-BE83-615D6B2901B7}" srcOrd="0" destOrd="0" presId="urn:microsoft.com/office/officeart/2018/2/layout/IconVerticalSolidList"/>
    <dgm:cxn modelId="{0E4E9FD2-245A-4A4F-AF31-C96628D87FB2}" type="presOf" srcId="{6B124B69-0A69-487B-BC28-16A3F4706FDF}" destId="{F91580BD-119E-4187-B9CA-F673B956FA9A}" srcOrd="0" destOrd="0" presId="urn:microsoft.com/office/officeart/2018/2/layout/IconVerticalSolidList"/>
    <dgm:cxn modelId="{A8A27A8B-0588-4C6D-9462-751E16C28F63}" type="presParOf" srcId="{7D22FBFC-0948-41F2-BE83-615D6B2901B7}" destId="{60A2F0E6-3437-428C-9352-CC2AFF406B68}" srcOrd="0" destOrd="0" presId="urn:microsoft.com/office/officeart/2018/2/layout/IconVerticalSolidList"/>
    <dgm:cxn modelId="{3A4C8143-3FF4-46B7-8BF5-D7063CAC7C25}" type="presParOf" srcId="{60A2F0E6-3437-428C-9352-CC2AFF406B68}" destId="{1017A408-357B-4DD9-9E90-922FD66C0AFD}" srcOrd="0" destOrd="0" presId="urn:microsoft.com/office/officeart/2018/2/layout/IconVerticalSolidList"/>
    <dgm:cxn modelId="{F6509B8E-3636-4B69-BA62-D1BC43140D21}" type="presParOf" srcId="{60A2F0E6-3437-428C-9352-CC2AFF406B68}" destId="{34E242A4-8086-4470-80FC-2ED848863276}" srcOrd="1" destOrd="0" presId="urn:microsoft.com/office/officeart/2018/2/layout/IconVerticalSolidList"/>
    <dgm:cxn modelId="{E5C5DC46-59B4-4450-A331-B38E86E74149}" type="presParOf" srcId="{60A2F0E6-3437-428C-9352-CC2AFF406B68}" destId="{981D1FC9-203B-4553-A5DE-29668382E3A7}" srcOrd="2" destOrd="0" presId="urn:microsoft.com/office/officeart/2018/2/layout/IconVerticalSolidList"/>
    <dgm:cxn modelId="{0BDCAB73-A77D-4A98-9C15-4C1F05044718}" type="presParOf" srcId="{60A2F0E6-3437-428C-9352-CC2AFF406B68}" destId="{EA7B7D6C-07F4-4008-940E-0A779539096B}" srcOrd="3" destOrd="0" presId="urn:microsoft.com/office/officeart/2018/2/layout/IconVerticalSolidList"/>
    <dgm:cxn modelId="{7F82666B-D6CC-469D-A113-9F5C7B9B4280}" type="presParOf" srcId="{7D22FBFC-0948-41F2-BE83-615D6B2901B7}" destId="{52307838-C22F-4D15-92CC-2972D9B4146C}" srcOrd="1" destOrd="0" presId="urn:microsoft.com/office/officeart/2018/2/layout/IconVerticalSolidList"/>
    <dgm:cxn modelId="{1B72AEB5-6981-41AE-8790-E325E3CDA56A}" type="presParOf" srcId="{7D22FBFC-0948-41F2-BE83-615D6B2901B7}" destId="{B35BC615-1CD1-455A-AA60-A9AFED0944D4}" srcOrd="2" destOrd="0" presId="urn:microsoft.com/office/officeart/2018/2/layout/IconVerticalSolidList"/>
    <dgm:cxn modelId="{09F3367C-22A6-4AB9-8234-85B021D07AE4}" type="presParOf" srcId="{B35BC615-1CD1-455A-AA60-A9AFED0944D4}" destId="{FC504EE4-A674-4EB1-BF33-60B44AB38C46}" srcOrd="0" destOrd="0" presId="urn:microsoft.com/office/officeart/2018/2/layout/IconVerticalSolidList"/>
    <dgm:cxn modelId="{BA577FC9-BA75-4D49-A75F-E0C55AE21B4B}" type="presParOf" srcId="{B35BC615-1CD1-455A-AA60-A9AFED0944D4}" destId="{34491B47-4454-4ACA-811E-515B8D4EF823}" srcOrd="1" destOrd="0" presId="urn:microsoft.com/office/officeart/2018/2/layout/IconVerticalSolidList"/>
    <dgm:cxn modelId="{07DEFAFD-C3CF-4389-8B60-2D34C3739D46}" type="presParOf" srcId="{B35BC615-1CD1-455A-AA60-A9AFED0944D4}" destId="{8E75C0AC-19BB-444A-BD19-487EB03A9615}" srcOrd="2" destOrd="0" presId="urn:microsoft.com/office/officeart/2018/2/layout/IconVerticalSolidList"/>
    <dgm:cxn modelId="{FB5EA1CD-8314-4BDF-AA08-F52AFA10387C}" type="presParOf" srcId="{B35BC615-1CD1-455A-AA60-A9AFED0944D4}" destId="{F91580BD-119E-4187-B9CA-F673B956FA9A}" srcOrd="3" destOrd="0" presId="urn:microsoft.com/office/officeart/2018/2/layout/IconVerticalSolidList"/>
    <dgm:cxn modelId="{C8837D30-9A92-4BF2-8898-557B47FAC3F5}" type="presParOf" srcId="{7D22FBFC-0948-41F2-BE83-615D6B2901B7}" destId="{167262A6-8F94-4E79-B232-BC1923340DD0}" srcOrd="3" destOrd="0" presId="urn:microsoft.com/office/officeart/2018/2/layout/IconVerticalSolidList"/>
    <dgm:cxn modelId="{5ACE346E-2934-455A-8E81-3927E945FB42}" type="presParOf" srcId="{7D22FBFC-0948-41F2-BE83-615D6B2901B7}" destId="{C19E3714-EB9D-4AF0-AABB-9DC6DA492F63}" srcOrd="4" destOrd="0" presId="urn:microsoft.com/office/officeart/2018/2/layout/IconVerticalSolidList"/>
    <dgm:cxn modelId="{202C415D-0AC5-456C-9919-0B9DA5012670}" type="presParOf" srcId="{C19E3714-EB9D-4AF0-AABB-9DC6DA492F63}" destId="{887EF8E0-DC82-4B8F-9E0A-97E0FBFED87D}" srcOrd="0" destOrd="0" presId="urn:microsoft.com/office/officeart/2018/2/layout/IconVerticalSolidList"/>
    <dgm:cxn modelId="{2A121D8E-046D-4132-822A-9F90EECA9B7E}" type="presParOf" srcId="{C19E3714-EB9D-4AF0-AABB-9DC6DA492F63}" destId="{F52357E7-88FB-46D5-99B7-8A76D751808D}" srcOrd="1" destOrd="0" presId="urn:microsoft.com/office/officeart/2018/2/layout/IconVerticalSolidList"/>
    <dgm:cxn modelId="{10380928-205E-42F0-AD97-E3AA7A777F04}" type="presParOf" srcId="{C19E3714-EB9D-4AF0-AABB-9DC6DA492F63}" destId="{0618BFDE-4F65-4357-9C93-CF12F2433680}" srcOrd="2" destOrd="0" presId="urn:microsoft.com/office/officeart/2018/2/layout/IconVerticalSolidList"/>
    <dgm:cxn modelId="{887904C7-E18D-4BF5-82AD-F26FACA60A97}" type="presParOf" srcId="{C19E3714-EB9D-4AF0-AABB-9DC6DA492F63}" destId="{B99C8965-3095-4AC4-84CB-1D4A78266B84}" srcOrd="3" destOrd="0" presId="urn:microsoft.com/office/officeart/2018/2/layout/IconVerticalSolidList"/>
    <dgm:cxn modelId="{166772E8-4B93-47EB-8BE3-1DBCE82F29AA}" type="presParOf" srcId="{7D22FBFC-0948-41F2-BE83-615D6B2901B7}" destId="{E0A1F70F-33E6-4F4F-84FD-F865F76E1663}" srcOrd="5" destOrd="0" presId="urn:microsoft.com/office/officeart/2018/2/layout/IconVerticalSolidList"/>
    <dgm:cxn modelId="{7242BA5B-97E5-4828-90DF-927A0ABCC519}" type="presParOf" srcId="{7D22FBFC-0948-41F2-BE83-615D6B2901B7}" destId="{1559835B-B5EA-4810-8F25-C07BE1BC4701}" srcOrd="6" destOrd="0" presId="urn:microsoft.com/office/officeart/2018/2/layout/IconVerticalSolidList"/>
    <dgm:cxn modelId="{AFB8D3A7-56C2-4CD0-9BE6-6A55097FB3BE}" type="presParOf" srcId="{1559835B-B5EA-4810-8F25-C07BE1BC4701}" destId="{24725E18-908E-465F-80E2-B166AF4F3CD9}" srcOrd="0" destOrd="0" presId="urn:microsoft.com/office/officeart/2018/2/layout/IconVerticalSolidList"/>
    <dgm:cxn modelId="{77AF234F-2F1E-4ED5-8342-534571136E09}" type="presParOf" srcId="{1559835B-B5EA-4810-8F25-C07BE1BC4701}" destId="{B1ABACFD-D889-4590-9946-D6AA3F94393B}" srcOrd="1" destOrd="0" presId="urn:microsoft.com/office/officeart/2018/2/layout/IconVerticalSolidList"/>
    <dgm:cxn modelId="{ACAC000F-4DC4-4E11-B400-91D55BE6AF69}" type="presParOf" srcId="{1559835B-B5EA-4810-8F25-C07BE1BC4701}" destId="{78B2BDC3-57C0-4AEB-9884-FCB3AE8E68BB}" srcOrd="2" destOrd="0" presId="urn:microsoft.com/office/officeart/2018/2/layout/IconVerticalSolidList"/>
    <dgm:cxn modelId="{48F11B7B-2325-4027-BAAD-8BD05CB022D9}" type="presParOf" srcId="{1559835B-B5EA-4810-8F25-C07BE1BC4701}" destId="{DB2DFD0B-F7F7-40F1-B1B4-A07A828E0E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45F7C-BD8B-4D12-894C-B0567CA1B3D7}"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71D0776B-59F3-4721-80D1-FCDF73161A37}">
      <dgm:prSet/>
      <dgm:spPr/>
      <dgm:t>
        <a:bodyPr/>
        <a:lstStyle/>
        <a:p>
          <a:r>
            <a:rPr lang="en-US" b="0" i="0"/>
            <a:t>In addition to reports received as described above, U.S. athletes who have received an FEI Eventing Recorded Warning or Yellow Card for Dangerous Riding at any FEI event, been penalized at a national competition for Dangerous Riding, or received a Yellow Warning card for Dangerous Riding at a national competition will be placed on the Watch List. An athlete who loses qualification at any level two times in a 12-month period, will be placed on the Watch List.</a:t>
          </a:r>
          <a:endParaRPr lang="en-US"/>
        </a:p>
      </dgm:t>
    </dgm:pt>
    <dgm:pt modelId="{58E94958-1A69-463A-B9CF-8FEC350C2A79}" type="parTrans" cxnId="{16AF6027-9A69-4DA7-9E26-3E70F7119D75}">
      <dgm:prSet/>
      <dgm:spPr/>
      <dgm:t>
        <a:bodyPr/>
        <a:lstStyle/>
        <a:p>
          <a:endParaRPr lang="en-US"/>
        </a:p>
      </dgm:t>
    </dgm:pt>
    <dgm:pt modelId="{E82A4EF5-2F57-445D-9FF9-A2ACD695A3A8}" type="sibTrans" cxnId="{16AF6027-9A69-4DA7-9E26-3E70F7119D75}">
      <dgm:prSet/>
      <dgm:spPr/>
      <dgm:t>
        <a:bodyPr/>
        <a:lstStyle/>
        <a:p>
          <a:endParaRPr lang="en-US"/>
        </a:p>
      </dgm:t>
    </dgm:pt>
    <dgm:pt modelId="{A263DB94-4A37-4A02-9419-3B0218931DC5}">
      <dgm:prSet/>
      <dgm:spPr/>
      <dgm:t>
        <a:bodyPr/>
        <a:lstStyle/>
        <a:p>
          <a:r>
            <a:rPr lang="en-US" b="0" i="0"/>
            <a:t>An athlete will remain on the Watch List for 12 months from the initial report date.</a:t>
          </a:r>
          <a:endParaRPr lang="en-US"/>
        </a:p>
      </dgm:t>
    </dgm:pt>
    <dgm:pt modelId="{2F893010-5334-4357-A92A-E9F0632B3E97}" type="parTrans" cxnId="{D1B2DDA5-B250-4FAF-A8E1-52967689CDBC}">
      <dgm:prSet/>
      <dgm:spPr/>
      <dgm:t>
        <a:bodyPr/>
        <a:lstStyle/>
        <a:p>
          <a:endParaRPr lang="en-US"/>
        </a:p>
      </dgm:t>
    </dgm:pt>
    <dgm:pt modelId="{32D85265-27C8-4247-9D91-094C0D4722DD}" type="sibTrans" cxnId="{D1B2DDA5-B250-4FAF-A8E1-52967689CDBC}">
      <dgm:prSet/>
      <dgm:spPr/>
      <dgm:t>
        <a:bodyPr/>
        <a:lstStyle/>
        <a:p>
          <a:endParaRPr lang="en-US"/>
        </a:p>
      </dgm:t>
    </dgm:pt>
    <dgm:pt modelId="{5EC98052-5650-4617-A71B-7804D9263064}">
      <dgm:prSet/>
      <dgm:spPr/>
      <dgm:t>
        <a:bodyPr/>
        <a:lstStyle/>
        <a:p>
          <a:r>
            <a:rPr lang="en-US" b="0" i="0"/>
            <a:t>In the event an athlete receives a subsequent report while on the Watch List, the athlete will be contacted again by the USEF Eventing Department as described above and may be referred to USEF’s Regulation Department and be subject to the penalties set forth in Chapter 7 of the USEF Rulebook. The 12-month period will restart.</a:t>
          </a:r>
          <a:endParaRPr lang="en-US"/>
        </a:p>
      </dgm:t>
    </dgm:pt>
    <dgm:pt modelId="{DA0A95D1-916B-435F-AE1A-2F85C8393537}" type="parTrans" cxnId="{7368F472-75AB-4269-B68B-490D47C1C779}">
      <dgm:prSet/>
      <dgm:spPr/>
      <dgm:t>
        <a:bodyPr/>
        <a:lstStyle/>
        <a:p>
          <a:endParaRPr lang="en-US"/>
        </a:p>
      </dgm:t>
    </dgm:pt>
    <dgm:pt modelId="{FC3A0616-99F2-433B-8EA2-F897A4E8EED7}" type="sibTrans" cxnId="{7368F472-75AB-4269-B68B-490D47C1C779}">
      <dgm:prSet/>
      <dgm:spPr/>
      <dgm:t>
        <a:bodyPr/>
        <a:lstStyle/>
        <a:p>
          <a:endParaRPr lang="en-US"/>
        </a:p>
      </dgm:t>
    </dgm:pt>
    <dgm:pt modelId="{69008BDB-1F65-426E-B4C0-C75CF7D6018E}">
      <dgm:prSet/>
      <dgm:spPr/>
      <dgm:t>
        <a:bodyPr/>
        <a:lstStyle/>
        <a:p>
          <a:r>
            <a:rPr lang="en-US" b="0" i="0"/>
            <a:t>Should an athlete receive three reports, at separate events, the athlete may be referred to USEF’s Regulation Department and may be subject to the penalties set forth in Chapter 7 of the USEF Rulebook.</a:t>
          </a:r>
          <a:endParaRPr lang="en-US"/>
        </a:p>
      </dgm:t>
    </dgm:pt>
    <dgm:pt modelId="{20DFD131-A543-4A3B-961D-4A1E1EE5C977}" type="parTrans" cxnId="{9429C7C3-35A2-4E00-819C-0028558AC7C2}">
      <dgm:prSet/>
      <dgm:spPr/>
      <dgm:t>
        <a:bodyPr/>
        <a:lstStyle/>
        <a:p>
          <a:endParaRPr lang="en-US"/>
        </a:p>
      </dgm:t>
    </dgm:pt>
    <dgm:pt modelId="{4D18D5FC-092B-4512-A75A-E43A69ABA57E}" type="sibTrans" cxnId="{9429C7C3-35A2-4E00-819C-0028558AC7C2}">
      <dgm:prSet/>
      <dgm:spPr/>
      <dgm:t>
        <a:bodyPr/>
        <a:lstStyle/>
        <a:p>
          <a:endParaRPr lang="en-US"/>
        </a:p>
      </dgm:t>
    </dgm:pt>
    <dgm:pt modelId="{D3A5DFFF-3C50-4F38-9FF8-990FE9805818}" type="pres">
      <dgm:prSet presAssocID="{0C245F7C-BD8B-4D12-894C-B0567CA1B3D7}" presName="Name0" presStyleCnt="0">
        <dgm:presLayoutVars>
          <dgm:dir/>
          <dgm:resizeHandles val="exact"/>
        </dgm:presLayoutVars>
      </dgm:prSet>
      <dgm:spPr/>
    </dgm:pt>
    <dgm:pt modelId="{1453F8A8-54B2-49AF-962B-32667B1F40AA}" type="pres">
      <dgm:prSet presAssocID="{71D0776B-59F3-4721-80D1-FCDF73161A37}" presName="node" presStyleLbl="node1" presStyleIdx="0" presStyleCnt="4">
        <dgm:presLayoutVars>
          <dgm:bulletEnabled val="1"/>
        </dgm:presLayoutVars>
      </dgm:prSet>
      <dgm:spPr/>
    </dgm:pt>
    <dgm:pt modelId="{A1A34EDA-1443-4087-8DB8-7F87FEEBE48F}" type="pres">
      <dgm:prSet presAssocID="{E82A4EF5-2F57-445D-9FF9-A2ACD695A3A8}" presName="sibTrans" presStyleLbl="sibTrans2D1" presStyleIdx="0" presStyleCnt="3"/>
      <dgm:spPr/>
    </dgm:pt>
    <dgm:pt modelId="{ABA91083-4490-43BF-8416-5A42D4E3DB41}" type="pres">
      <dgm:prSet presAssocID="{E82A4EF5-2F57-445D-9FF9-A2ACD695A3A8}" presName="connectorText" presStyleLbl="sibTrans2D1" presStyleIdx="0" presStyleCnt="3"/>
      <dgm:spPr/>
    </dgm:pt>
    <dgm:pt modelId="{1A8D7F3C-53F3-4917-8631-B0C4F6300C8B}" type="pres">
      <dgm:prSet presAssocID="{A263DB94-4A37-4A02-9419-3B0218931DC5}" presName="node" presStyleLbl="node1" presStyleIdx="1" presStyleCnt="4">
        <dgm:presLayoutVars>
          <dgm:bulletEnabled val="1"/>
        </dgm:presLayoutVars>
      </dgm:prSet>
      <dgm:spPr/>
    </dgm:pt>
    <dgm:pt modelId="{FFDAD670-3BC0-44EA-9C5D-9EBDC1EC68C9}" type="pres">
      <dgm:prSet presAssocID="{32D85265-27C8-4247-9D91-094C0D4722DD}" presName="sibTrans" presStyleLbl="sibTrans2D1" presStyleIdx="1" presStyleCnt="3"/>
      <dgm:spPr/>
    </dgm:pt>
    <dgm:pt modelId="{D6C9EB1E-5EDA-4753-BE56-D5992239A0F5}" type="pres">
      <dgm:prSet presAssocID="{32D85265-27C8-4247-9D91-094C0D4722DD}" presName="connectorText" presStyleLbl="sibTrans2D1" presStyleIdx="1" presStyleCnt="3"/>
      <dgm:spPr/>
    </dgm:pt>
    <dgm:pt modelId="{96B82AE5-CA5A-4C60-8D95-6106649FE8CF}" type="pres">
      <dgm:prSet presAssocID="{5EC98052-5650-4617-A71B-7804D9263064}" presName="node" presStyleLbl="node1" presStyleIdx="2" presStyleCnt="4">
        <dgm:presLayoutVars>
          <dgm:bulletEnabled val="1"/>
        </dgm:presLayoutVars>
      </dgm:prSet>
      <dgm:spPr/>
    </dgm:pt>
    <dgm:pt modelId="{8D4318B7-F52E-45EC-8641-1C9995B32D52}" type="pres">
      <dgm:prSet presAssocID="{FC3A0616-99F2-433B-8EA2-F897A4E8EED7}" presName="sibTrans" presStyleLbl="sibTrans2D1" presStyleIdx="2" presStyleCnt="3"/>
      <dgm:spPr/>
    </dgm:pt>
    <dgm:pt modelId="{4C0C50FD-7EE4-48DD-96C5-007473B954AE}" type="pres">
      <dgm:prSet presAssocID="{FC3A0616-99F2-433B-8EA2-F897A4E8EED7}" presName="connectorText" presStyleLbl="sibTrans2D1" presStyleIdx="2" presStyleCnt="3"/>
      <dgm:spPr/>
    </dgm:pt>
    <dgm:pt modelId="{1B892A12-F91C-44B3-9CAE-031FCC8DDA99}" type="pres">
      <dgm:prSet presAssocID="{69008BDB-1F65-426E-B4C0-C75CF7D6018E}" presName="node" presStyleLbl="node1" presStyleIdx="3" presStyleCnt="4">
        <dgm:presLayoutVars>
          <dgm:bulletEnabled val="1"/>
        </dgm:presLayoutVars>
      </dgm:prSet>
      <dgm:spPr/>
    </dgm:pt>
  </dgm:ptLst>
  <dgm:cxnLst>
    <dgm:cxn modelId="{2F7C5F18-C111-4342-BEEE-37DFC6D043A0}" type="presOf" srcId="{A263DB94-4A37-4A02-9419-3B0218931DC5}" destId="{1A8D7F3C-53F3-4917-8631-B0C4F6300C8B}" srcOrd="0" destOrd="0" presId="urn:microsoft.com/office/officeart/2005/8/layout/process1"/>
    <dgm:cxn modelId="{16AF6027-9A69-4DA7-9E26-3E70F7119D75}" srcId="{0C245F7C-BD8B-4D12-894C-B0567CA1B3D7}" destId="{71D0776B-59F3-4721-80D1-FCDF73161A37}" srcOrd="0" destOrd="0" parTransId="{58E94958-1A69-463A-B9CF-8FEC350C2A79}" sibTransId="{E82A4EF5-2F57-445D-9FF9-A2ACD695A3A8}"/>
    <dgm:cxn modelId="{7EE48127-B35B-43F6-849C-2B65E61212F0}" type="presOf" srcId="{E82A4EF5-2F57-445D-9FF9-A2ACD695A3A8}" destId="{ABA91083-4490-43BF-8416-5A42D4E3DB41}" srcOrd="1" destOrd="0" presId="urn:microsoft.com/office/officeart/2005/8/layout/process1"/>
    <dgm:cxn modelId="{7368F472-75AB-4269-B68B-490D47C1C779}" srcId="{0C245F7C-BD8B-4D12-894C-B0567CA1B3D7}" destId="{5EC98052-5650-4617-A71B-7804D9263064}" srcOrd="2" destOrd="0" parTransId="{DA0A95D1-916B-435F-AE1A-2F85C8393537}" sibTransId="{FC3A0616-99F2-433B-8EA2-F897A4E8EED7}"/>
    <dgm:cxn modelId="{02FD0A5A-156D-4074-9A28-C01142E05373}" type="presOf" srcId="{FC3A0616-99F2-433B-8EA2-F897A4E8EED7}" destId="{8D4318B7-F52E-45EC-8641-1C9995B32D52}" srcOrd="0" destOrd="0" presId="urn:microsoft.com/office/officeart/2005/8/layout/process1"/>
    <dgm:cxn modelId="{055C5982-35FF-4420-BA6A-0C5FE9EE743F}" type="presOf" srcId="{32D85265-27C8-4247-9D91-094C0D4722DD}" destId="{D6C9EB1E-5EDA-4753-BE56-D5992239A0F5}" srcOrd="1" destOrd="0" presId="urn:microsoft.com/office/officeart/2005/8/layout/process1"/>
    <dgm:cxn modelId="{02C19888-4122-4938-A4CD-61D19F8293A7}" type="presOf" srcId="{32D85265-27C8-4247-9D91-094C0D4722DD}" destId="{FFDAD670-3BC0-44EA-9C5D-9EBDC1EC68C9}" srcOrd="0" destOrd="0" presId="urn:microsoft.com/office/officeart/2005/8/layout/process1"/>
    <dgm:cxn modelId="{0D497D8E-3EE9-445A-9E57-B6FCB60273F9}" type="presOf" srcId="{FC3A0616-99F2-433B-8EA2-F897A4E8EED7}" destId="{4C0C50FD-7EE4-48DD-96C5-007473B954AE}" srcOrd="1" destOrd="0" presId="urn:microsoft.com/office/officeart/2005/8/layout/process1"/>
    <dgm:cxn modelId="{D1B2DDA5-B250-4FAF-A8E1-52967689CDBC}" srcId="{0C245F7C-BD8B-4D12-894C-B0567CA1B3D7}" destId="{A263DB94-4A37-4A02-9419-3B0218931DC5}" srcOrd="1" destOrd="0" parTransId="{2F893010-5334-4357-A92A-E9F0632B3E97}" sibTransId="{32D85265-27C8-4247-9D91-094C0D4722DD}"/>
    <dgm:cxn modelId="{D00540A9-F3A1-43C8-8D77-8D3501DDDE4B}" type="presOf" srcId="{69008BDB-1F65-426E-B4C0-C75CF7D6018E}" destId="{1B892A12-F91C-44B3-9CAE-031FCC8DDA99}" srcOrd="0" destOrd="0" presId="urn:microsoft.com/office/officeart/2005/8/layout/process1"/>
    <dgm:cxn modelId="{9429C7C3-35A2-4E00-819C-0028558AC7C2}" srcId="{0C245F7C-BD8B-4D12-894C-B0567CA1B3D7}" destId="{69008BDB-1F65-426E-B4C0-C75CF7D6018E}" srcOrd="3" destOrd="0" parTransId="{20DFD131-A543-4A3B-961D-4A1E1EE5C977}" sibTransId="{4D18D5FC-092B-4512-A75A-E43A69ABA57E}"/>
    <dgm:cxn modelId="{F81BF3D5-939B-4BCD-9228-F874BB76E875}" type="presOf" srcId="{E82A4EF5-2F57-445D-9FF9-A2ACD695A3A8}" destId="{A1A34EDA-1443-4087-8DB8-7F87FEEBE48F}" srcOrd="0" destOrd="0" presId="urn:microsoft.com/office/officeart/2005/8/layout/process1"/>
    <dgm:cxn modelId="{113487E8-D07C-4F61-838E-5AB20222C0FD}" type="presOf" srcId="{71D0776B-59F3-4721-80D1-FCDF73161A37}" destId="{1453F8A8-54B2-49AF-962B-32667B1F40AA}" srcOrd="0" destOrd="0" presId="urn:microsoft.com/office/officeart/2005/8/layout/process1"/>
    <dgm:cxn modelId="{52B2FFFD-74A0-413A-8D0F-02522A24087E}" type="presOf" srcId="{0C245F7C-BD8B-4D12-894C-B0567CA1B3D7}" destId="{D3A5DFFF-3C50-4F38-9FF8-990FE9805818}" srcOrd="0" destOrd="0" presId="urn:microsoft.com/office/officeart/2005/8/layout/process1"/>
    <dgm:cxn modelId="{18FE14FE-2243-4A42-B4E2-48987F6EE7D0}" type="presOf" srcId="{5EC98052-5650-4617-A71B-7804D9263064}" destId="{96B82AE5-CA5A-4C60-8D95-6106649FE8CF}" srcOrd="0" destOrd="0" presId="urn:microsoft.com/office/officeart/2005/8/layout/process1"/>
    <dgm:cxn modelId="{118A312D-F2BB-42FA-804E-B5B0E7250F5F}" type="presParOf" srcId="{D3A5DFFF-3C50-4F38-9FF8-990FE9805818}" destId="{1453F8A8-54B2-49AF-962B-32667B1F40AA}" srcOrd="0" destOrd="0" presId="urn:microsoft.com/office/officeart/2005/8/layout/process1"/>
    <dgm:cxn modelId="{7E056CB6-A2D8-4828-A9A7-E1CA1B6F12FB}" type="presParOf" srcId="{D3A5DFFF-3C50-4F38-9FF8-990FE9805818}" destId="{A1A34EDA-1443-4087-8DB8-7F87FEEBE48F}" srcOrd="1" destOrd="0" presId="urn:microsoft.com/office/officeart/2005/8/layout/process1"/>
    <dgm:cxn modelId="{C545A4EE-30C9-4E50-AAE8-BC4590632D73}" type="presParOf" srcId="{A1A34EDA-1443-4087-8DB8-7F87FEEBE48F}" destId="{ABA91083-4490-43BF-8416-5A42D4E3DB41}" srcOrd="0" destOrd="0" presId="urn:microsoft.com/office/officeart/2005/8/layout/process1"/>
    <dgm:cxn modelId="{7C40C8CB-B5DC-4E3E-A938-91B6A99CD0BC}" type="presParOf" srcId="{D3A5DFFF-3C50-4F38-9FF8-990FE9805818}" destId="{1A8D7F3C-53F3-4917-8631-B0C4F6300C8B}" srcOrd="2" destOrd="0" presId="urn:microsoft.com/office/officeart/2005/8/layout/process1"/>
    <dgm:cxn modelId="{90810E8B-6BA7-40E8-AB34-553A51D277A8}" type="presParOf" srcId="{D3A5DFFF-3C50-4F38-9FF8-990FE9805818}" destId="{FFDAD670-3BC0-44EA-9C5D-9EBDC1EC68C9}" srcOrd="3" destOrd="0" presId="urn:microsoft.com/office/officeart/2005/8/layout/process1"/>
    <dgm:cxn modelId="{DD5253E1-993C-464C-A42C-560BC381C9FC}" type="presParOf" srcId="{FFDAD670-3BC0-44EA-9C5D-9EBDC1EC68C9}" destId="{D6C9EB1E-5EDA-4753-BE56-D5992239A0F5}" srcOrd="0" destOrd="0" presId="urn:microsoft.com/office/officeart/2005/8/layout/process1"/>
    <dgm:cxn modelId="{51F575C2-E72E-41C2-857A-F6AAFC2C6637}" type="presParOf" srcId="{D3A5DFFF-3C50-4F38-9FF8-990FE9805818}" destId="{96B82AE5-CA5A-4C60-8D95-6106649FE8CF}" srcOrd="4" destOrd="0" presId="urn:microsoft.com/office/officeart/2005/8/layout/process1"/>
    <dgm:cxn modelId="{B1262A32-DA59-4881-9E54-0873F18AC398}" type="presParOf" srcId="{D3A5DFFF-3C50-4F38-9FF8-990FE9805818}" destId="{8D4318B7-F52E-45EC-8641-1C9995B32D52}" srcOrd="5" destOrd="0" presId="urn:microsoft.com/office/officeart/2005/8/layout/process1"/>
    <dgm:cxn modelId="{D323D253-E252-4BBA-B372-135A8598211C}" type="presParOf" srcId="{8D4318B7-F52E-45EC-8641-1C9995B32D52}" destId="{4C0C50FD-7EE4-48DD-96C5-007473B954AE}" srcOrd="0" destOrd="0" presId="urn:microsoft.com/office/officeart/2005/8/layout/process1"/>
    <dgm:cxn modelId="{A1BAA99E-AC6D-429B-AF62-1C87064E19D2}" type="presParOf" srcId="{D3A5DFFF-3C50-4F38-9FF8-990FE9805818}" destId="{1B892A12-F91C-44B3-9CAE-031FCC8DDA9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F1C2F9-E6CF-4CDB-B204-3126867C480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D1BD032-261B-428A-9FF9-F5E7773A1056}">
      <dgm:prSet/>
      <dgm:spPr/>
      <dgm:t>
        <a:bodyPr/>
        <a:lstStyle/>
        <a:p>
          <a:r>
            <a:rPr lang="en-US" b="1" i="0"/>
            <a:t>Removal from the Watch List:</a:t>
          </a:r>
          <a:endParaRPr lang="en-US"/>
        </a:p>
      </dgm:t>
    </dgm:pt>
    <dgm:pt modelId="{80799134-DA1C-46F0-A385-00BC7081A5D2}" type="parTrans" cxnId="{5E5CD0F1-F919-4582-B67B-BB7725F28370}">
      <dgm:prSet/>
      <dgm:spPr/>
      <dgm:t>
        <a:bodyPr/>
        <a:lstStyle/>
        <a:p>
          <a:endParaRPr lang="en-US"/>
        </a:p>
      </dgm:t>
    </dgm:pt>
    <dgm:pt modelId="{210CCDC7-EFAF-4B62-9209-DB7974CD7760}" type="sibTrans" cxnId="{5E5CD0F1-F919-4582-B67B-BB7725F28370}">
      <dgm:prSet/>
      <dgm:spPr/>
      <dgm:t>
        <a:bodyPr/>
        <a:lstStyle/>
        <a:p>
          <a:endParaRPr lang="en-US"/>
        </a:p>
      </dgm:t>
    </dgm:pt>
    <dgm:pt modelId="{D8C1646B-5AB3-476A-94A7-EF8AF04FED0C}">
      <dgm:prSet/>
      <dgm:spPr/>
      <dgm:t>
        <a:bodyPr/>
        <a:lstStyle/>
        <a:p>
          <a:r>
            <a:rPr lang="en-US" b="0" i="0"/>
            <a:t>An athlete will be removed from the Watch List following a 12-month period without further reports, incidents, or loss of qualification(s).</a:t>
          </a:r>
          <a:endParaRPr lang="en-US"/>
        </a:p>
      </dgm:t>
    </dgm:pt>
    <dgm:pt modelId="{FC227506-BFFF-4F89-A30F-F94B2135312A}" type="parTrans" cxnId="{A29BB852-51EA-4C31-A217-5518AE8ABF04}">
      <dgm:prSet/>
      <dgm:spPr/>
      <dgm:t>
        <a:bodyPr/>
        <a:lstStyle/>
        <a:p>
          <a:endParaRPr lang="en-US"/>
        </a:p>
      </dgm:t>
    </dgm:pt>
    <dgm:pt modelId="{8C717324-2F34-4D4C-956E-09FE2A4724B6}" type="sibTrans" cxnId="{A29BB852-51EA-4C31-A217-5518AE8ABF04}">
      <dgm:prSet/>
      <dgm:spPr/>
      <dgm:t>
        <a:bodyPr/>
        <a:lstStyle/>
        <a:p>
          <a:endParaRPr lang="en-US"/>
        </a:p>
      </dgm:t>
    </dgm:pt>
    <dgm:pt modelId="{2F9AC3CD-A9F1-48CD-B5F5-B2487F420A43}">
      <dgm:prSet/>
      <dgm:spPr/>
      <dgm:t>
        <a:bodyPr/>
        <a:lstStyle/>
        <a:p>
          <a:r>
            <a:rPr lang="en-US" b="1" i="0"/>
            <a:t>Distributing and Monitoring of the of the Watch List:</a:t>
          </a:r>
          <a:endParaRPr lang="en-US"/>
        </a:p>
      </dgm:t>
    </dgm:pt>
    <dgm:pt modelId="{E6C4246E-36BD-4C8D-BFDD-07079CF28376}" type="parTrans" cxnId="{5A94BBD0-6AEC-4E4C-A247-3F92708C670D}">
      <dgm:prSet/>
      <dgm:spPr/>
      <dgm:t>
        <a:bodyPr/>
        <a:lstStyle/>
        <a:p>
          <a:endParaRPr lang="en-US"/>
        </a:p>
      </dgm:t>
    </dgm:pt>
    <dgm:pt modelId="{EFE07AC6-A7F1-4C45-8245-55EF1871F8D2}" type="sibTrans" cxnId="{5A94BBD0-6AEC-4E4C-A247-3F92708C670D}">
      <dgm:prSet/>
      <dgm:spPr/>
      <dgm:t>
        <a:bodyPr/>
        <a:lstStyle/>
        <a:p>
          <a:endParaRPr lang="en-US"/>
        </a:p>
      </dgm:t>
    </dgm:pt>
    <dgm:pt modelId="{2AEC534D-4836-48DC-A233-FF43C862A985}">
      <dgm:prSet/>
      <dgm:spPr/>
      <dgm:t>
        <a:bodyPr/>
        <a:lstStyle/>
        <a:p>
          <a:r>
            <a:rPr lang="en-US" b="0" i="0"/>
            <a:t>The Watch List can be viewed by current USEF Licensed Officials through the </a:t>
          </a:r>
          <a:r>
            <a:rPr lang="en-US" b="0" i="0">
              <a:hlinkClick xmlns:r="http://schemas.openxmlformats.org/officeDocument/2006/relationships" r:id="rId1"/>
            </a:rPr>
            <a:t>Licensed Officials Dashboard</a:t>
          </a:r>
          <a:r>
            <a:rPr lang="en-US" b="0" i="0"/>
            <a:t> on usef.org. Athletes who have been placed on the Watch List can view their status on their Athlete Dashboard.</a:t>
          </a:r>
          <a:endParaRPr lang="en-US"/>
        </a:p>
      </dgm:t>
    </dgm:pt>
    <dgm:pt modelId="{0401D11A-173C-4AC1-80C5-19DA54027B52}" type="parTrans" cxnId="{41D870D6-D3D1-494A-B5C0-3714C654C960}">
      <dgm:prSet/>
      <dgm:spPr/>
      <dgm:t>
        <a:bodyPr/>
        <a:lstStyle/>
        <a:p>
          <a:endParaRPr lang="en-US"/>
        </a:p>
      </dgm:t>
    </dgm:pt>
    <dgm:pt modelId="{D44783F5-632A-4846-A99D-A2AE2C5D283D}" type="sibTrans" cxnId="{41D870D6-D3D1-494A-B5C0-3714C654C960}">
      <dgm:prSet/>
      <dgm:spPr/>
      <dgm:t>
        <a:bodyPr/>
        <a:lstStyle/>
        <a:p>
          <a:endParaRPr lang="en-US"/>
        </a:p>
      </dgm:t>
    </dgm:pt>
    <dgm:pt modelId="{6C1D4BBE-1F52-4349-9293-721BA34E341D}">
      <dgm:prSet/>
      <dgm:spPr/>
      <dgm:t>
        <a:bodyPr/>
        <a:lstStyle/>
        <a:p>
          <a:r>
            <a:rPr lang="en-US" b="1" i="1"/>
            <a:t>The USEF Technical Delegate must check the Watch List prior to each competition for which they officiate.</a:t>
          </a:r>
          <a:endParaRPr lang="en-US"/>
        </a:p>
      </dgm:t>
    </dgm:pt>
    <dgm:pt modelId="{15583543-7A3A-47C0-A501-AD7279196309}" type="parTrans" cxnId="{05D9D7B3-6C94-416B-9984-DEA3B7177254}">
      <dgm:prSet/>
      <dgm:spPr/>
      <dgm:t>
        <a:bodyPr/>
        <a:lstStyle/>
        <a:p>
          <a:endParaRPr lang="en-US"/>
        </a:p>
      </dgm:t>
    </dgm:pt>
    <dgm:pt modelId="{D1783DD1-BE56-429B-B3E2-D4921E159D0E}" type="sibTrans" cxnId="{05D9D7B3-6C94-416B-9984-DEA3B7177254}">
      <dgm:prSet/>
      <dgm:spPr/>
      <dgm:t>
        <a:bodyPr/>
        <a:lstStyle/>
        <a:p>
          <a:endParaRPr lang="en-US"/>
        </a:p>
      </dgm:t>
    </dgm:pt>
    <dgm:pt modelId="{389DFDD2-E26C-4877-81F6-8019D4382438}">
      <dgm:prSet/>
      <dgm:spPr/>
      <dgm:t>
        <a:bodyPr/>
        <a:lstStyle/>
        <a:p>
          <a:r>
            <a:rPr lang="en-US" b="0" i="0"/>
            <a:t>If you have any questions regarding the Eventing Watch List, please contact Director of Eventing Sport Administration, Alison Lloyd at </a:t>
          </a:r>
          <a:r>
            <a:rPr lang="en-US" b="0" i="0">
              <a:hlinkClick xmlns:r="http://schemas.openxmlformats.org/officeDocument/2006/relationships" r:id="rId2"/>
            </a:rPr>
            <a:t>alloyd@usef.org</a:t>
          </a:r>
          <a:r>
            <a:rPr lang="en-US" b="0" i="0"/>
            <a:t> or 859-225-2054.</a:t>
          </a:r>
          <a:endParaRPr lang="en-US"/>
        </a:p>
      </dgm:t>
    </dgm:pt>
    <dgm:pt modelId="{101570A9-D14D-474E-B802-BF8B0BF44FF7}" type="parTrans" cxnId="{E0E1500E-5AB9-4B24-B757-00D56482A081}">
      <dgm:prSet/>
      <dgm:spPr/>
      <dgm:t>
        <a:bodyPr/>
        <a:lstStyle/>
        <a:p>
          <a:endParaRPr lang="en-US"/>
        </a:p>
      </dgm:t>
    </dgm:pt>
    <dgm:pt modelId="{5A748C30-F486-45CE-95E5-E440370D8292}" type="sibTrans" cxnId="{E0E1500E-5AB9-4B24-B757-00D56482A081}">
      <dgm:prSet/>
      <dgm:spPr/>
      <dgm:t>
        <a:bodyPr/>
        <a:lstStyle/>
        <a:p>
          <a:endParaRPr lang="en-US"/>
        </a:p>
      </dgm:t>
    </dgm:pt>
    <dgm:pt modelId="{CD43BBA8-CC3F-412E-889F-9E1B27AF44F0}" type="pres">
      <dgm:prSet presAssocID="{DAF1C2F9-E6CF-4CDB-B204-3126867C4803}" presName="linear" presStyleCnt="0">
        <dgm:presLayoutVars>
          <dgm:animLvl val="lvl"/>
          <dgm:resizeHandles val="exact"/>
        </dgm:presLayoutVars>
      </dgm:prSet>
      <dgm:spPr/>
    </dgm:pt>
    <dgm:pt modelId="{210555BB-C92F-4617-934A-4DC36282D93E}" type="pres">
      <dgm:prSet presAssocID="{8D1BD032-261B-428A-9FF9-F5E7773A1056}" presName="parentText" presStyleLbl="node1" presStyleIdx="0" presStyleCnt="6">
        <dgm:presLayoutVars>
          <dgm:chMax val="0"/>
          <dgm:bulletEnabled val="1"/>
        </dgm:presLayoutVars>
      </dgm:prSet>
      <dgm:spPr/>
    </dgm:pt>
    <dgm:pt modelId="{90F93583-9DBA-4822-AF36-A8CFA2E855C3}" type="pres">
      <dgm:prSet presAssocID="{210CCDC7-EFAF-4B62-9209-DB7974CD7760}" presName="spacer" presStyleCnt="0"/>
      <dgm:spPr/>
    </dgm:pt>
    <dgm:pt modelId="{994370F8-A578-4C26-8F90-33DF4141E43D}" type="pres">
      <dgm:prSet presAssocID="{D8C1646B-5AB3-476A-94A7-EF8AF04FED0C}" presName="parentText" presStyleLbl="node1" presStyleIdx="1" presStyleCnt="6">
        <dgm:presLayoutVars>
          <dgm:chMax val="0"/>
          <dgm:bulletEnabled val="1"/>
        </dgm:presLayoutVars>
      </dgm:prSet>
      <dgm:spPr/>
    </dgm:pt>
    <dgm:pt modelId="{32C9BBCA-F496-4D8D-800C-050B14334543}" type="pres">
      <dgm:prSet presAssocID="{8C717324-2F34-4D4C-956E-09FE2A4724B6}" presName="spacer" presStyleCnt="0"/>
      <dgm:spPr/>
    </dgm:pt>
    <dgm:pt modelId="{5384787C-BDC3-49A7-9330-E6AFC6DBE7BD}" type="pres">
      <dgm:prSet presAssocID="{2F9AC3CD-A9F1-48CD-B5F5-B2487F420A43}" presName="parentText" presStyleLbl="node1" presStyleIdx="2" presStyleCnt="6">
        <dgm:presLayoutVars>
          <dgm:chMax val="0"/>
          <dgm:bulletEnabled val="1"/>
        </dgm:presLayoutVars>
      </dgm:prSet>
      <dgm:spPr/>
    </dgm:pt>
    <dgm:pt modelId="{6ABFAC9B-1FAA-4F9F-AF94-8F152DAA9749}" type="pres">
      <dgm:prSet presAssocID="{EFE07AC6-A7F1-4C45-8245-55EF1871F8D2}" presName="spacer" presStyleCnt="0"/>
      <dgm:spPr/>
    </dgm:pt>
    <dgm:pt modelId="{209872C6-B88B-495B-B95A-8D750078177A}" type="pres">
      <dgm:prSet presAssocID="{2AEC534D-4836-48DC-A233-FF43C862A985}" presName="parentText" presStyleLbl="node1" presStyleIdx="3" presStyleCnt="6">
        <dgm:presLayoutVars>
          <dgm:chMax val="0"/>
          <dgm:bulletEnabled val="1"/>
        </dgm:presLayoutVars>
      </dgm:prSet>
      <dgm:spPr/>
    </dgm:pt>
    <dgm:pt modelId="{DA32A35E-AFFF-44B6-AEE2-4F447C4C3F3E}" type="pres">
      <dgm:prSet presAssocID="{D44783F5-632A-4846-A99D-A2AE2C5D283D}" presName="spacer" presStyleCnt="0"/>
      <dgm:spPr/>
    </dgm:pt>
    <dgm:pt modelId="{5A67A30A-BC16-46A7-8BA8-A487C6D0B0A1}" type="pres">
      <dgm:prSet presAssocID="{6C1D4BBE-1F52-4349-9293-721BA34E341D}" presName="parentText" presStyleLbl="node1" presStyleIdx="4" presStyleCnt="6">
        <dgm:presLayoutVars>
          <dgm:chMax val="0"/>
          <dgm:bulletEnabled val="1"/>
        </dgm:presLayoutVars>
      </dgm:prSet>
      <dgm:spPr/>
    </dgm:pt>
    <dgm:pt modelId="{0E035E49-1C45-41E1-BF79-E0A5B1857638}" type="pres">
      <dgm:prSet presAssocID="{D1783DD1-BE56-429B-B3E2-D4921E159D0E}" presName="spacer" presStyleCnt="0"/>
      <dgm:spPr/>
    </dgm:pt>
    <dgm:pt modelId="{8BCB468B-D417-4DA3-A42E-1B9E40CD381C}" type="pres">
      <dgm:prSet presAssocID="{389DFDD2-E26C-4877-81F6-8019D4382438}" presName="parentText" presStyleLbl="node1" presStyleIdx="5" presStyleCnt="6">
        <dgm:presLayoutVars>
          <dgm:chMax val="0"/>
          <dgm:bulletEnabled val="1"/>
        </dgm:presLayoutVars>
      </dgm:prSet>
      <dgm:spPr/>
    </dgm:pt>
  </dgm:ptLst>
  <dgm:cxnLst>
    <dgm:cxn modelId="{8EDDD509-B84A-4F5A-B920-B23E567D95EE}" type="presOf" srcId="{389DFDD2-E26C-4877-81F6-8019D4382438}" destId="{8BCB468B-D417-4DA3-A42E-1B9E40CD381C}" srcOrd="0" destOrd="0" presId="urn:microsoft.com/office/officeart/2005/8/layout/vList2"/>
    <dgm:cxn modelId="{E0E1500E-5AB9-4B24-B757-00D56482A081}" srcId="{DAF1C2F9-E6CF-4CDB-B204-3126867C4803}" destId="{389DFDD2-E26C-4877-81F6-8019D4382438}" srcOrd="5" destOrd="0" parTransId="{101570A9-D14D-474E-B802-BF8B0BF44FF7}" sibTransId="{5A748C30-F486-45CE-95E5-E440370D8292}"/>
    <dgm:cxn modelId="{23BB8237-31C2-42E8-8230-B43B2F5F6EAD}" type="presOf" srcId="{8D1BD032-261B-428A-9FF9-F5E7773A1056}" destId="{210555BB-C92F-4617-934A-4DC36282D93E}" srcOrd="0" destOrd="0" presId="urn:microsoft.com/office/officeart/2005/8/layout/vList2"/>
    <dgm:cxn modelId="{38FD8967-72C7-43DF-A127-E5D8EF1F7E48}" type="presOf" srcId="{D8C1646B-5AB3-476A-94A7-EF8AF04FED0C}" destId="{994370F8-A578-4C26-8F90-33DF4141E43D}" srcOrd="0" destOrd="0" presId="urn:microsoft.com/office/officeart/2005/8/layout/vList2"/>
    <dgm:cxn modelId="{A29BB852-51EA-4C31-A217-5518AE8ABF04}" srcId="{DAF1C2F9-E6CF-4CDB-B204-3126867C4803}" destId="{D8C1646B-5AB3-476A-94A7-EF8AF04FED0C}" srcOrd="1" destOrd="0" parTransId="{FC227506-BFFF-4F89-A30F-F94B2135312A}" sibTransId="{8C717324-2F34-4D4C-956E-09FE2A4724B6}"/>
    <dgm:cxn modelId="{5D812988-F5F1-484B-8473-44A84BA2AD0E}" type="presOf" srcId="{2F9AC3CD-A9F1-48CD-B5F5-B2487F420A43}" destId="{5384787C-BDC3-49A7-9330-E6AFC6DBE7BD}" srcOrd="0" destOrd="0" presId="urn:microsoft.com/office/officeart/2005/8/layout/vList2"/>
    <dgm:cxn modelId="{725D5D9C-7907-4DA3-9327-411FF45E7FA1}" type="presOf" srcId="{DAF1C2F9-E6CF-4CDB-B204-3126867C4803}" destId="{CD43BBA8-CC3F-412E-889F-9E1B27AF44F0}" srcOrd="0" destOrd="0" presId="urn:microsoft.com/office/officeart/2005/8/layout/vList2"/>
    <dgm:cxn modelId="{05D9D7B3-6C94-416B-9984-DEA3B7177254}" srcId="{DAF1C2F9-E6CF-4CDB-B204-3126867C4803}" destId="{6C1D4BBE-1F52-4349-9293-721BA34E341D}" srcOrd="4" destOrd="0" parTransId="{15583543-7A3A-47C0-A501-AD7279196309}" sibTransId="{D1783DD1-BE56-429B-B3E2-D4921E159D0E}"/>
    <dgm:cxn modelId="{0F4A2AC9-21EB-4AE5-BF25-547164286570}" type="presOf" srcId="{2AEC534D-4836-48DC-A233-FF43C862A985}" destId="{209872C6-B88B-495B-B95A-8D750078177A}" srcOrd="0" destOrd="0" presId="urn:microsoft.com/office/officeart/2005/8/layout/vList2"/>
    <dgm:cxn modelId="{5A94BBD0-6AEC-4E4C-A247-3F92708C670D}" srcId="{DAF1C2F9-E6CF-4CDB-B204-3126867C4803}" destId="{2F9AC3CD-A9F1-48CD-B5F5-B2487F420A43}" srcOrd="2" destOrd="0" parTransId="{E6C4246E-36BD-4C8D-BFDD-07079CF28376}" sibTransId="{EFE07AC6-A7F1-4C45-8245-55EF1871F8D2}"/>
    <dgm:cxn modelId="{41D870D6-D3D1-494A-B5C0-3714C654C960}" srcId="{DAF1C2F9-E6CF-4CDB-B204-3126867C4803}" destId="{2AEC534D-4836-48DC-A233-FF43C862A985}" srcOrd="3" destOrd="0" parTransId="{0401D11A-173C-4AC1-80C5-19DA54027B52}" sibTransId="{D44783F5-632A-4846-A99D-A2AE2C5D283D}"/>
    <dgm:cxn modelId="{66BBB7E9-677D-412A-ABE3-5CDB94BD79C7}" type="presOf" srcId="{6C1D4BBE-1F52-4349-9293-721BA34E341D}" destId="{5A67A30A-BC16-46A7-8BA8-A487C6D0B0A1}" srcOrd="0" destOrd="0" presId="urn:microsoft.com/office/officeart/2005/8/layout/vList2"/>
    <dgm:cxn modelId="{5E5CD0F1-F919-4582-B67B-BB7725F28370}" srcId="{DAF1C2F9-E6CF-4CDB-B204-3126867C4803}" destId="{8D1BD032-261B-428A-9FF9-F5E7773A1056}" srcOrd="0" destOrd="0" parTransId="{80799134-DA1C-46F0-A385-00BC7081A5D2}" sibTransId="{210CCDC7-EFAF-4B62-9209-DB7974CD7760}"/>
    <dgm:cxn modelId="{42CF396D-F2FE-4FA7-AB7B-0F4E4CC34CEC}" type="presParOf" srcId="{CD43BBA8-CC3F-412E-889F-9E1B27AF44F0}" destId="{210555BB-C92F-4617-934A-4DC36282D93E}" srcOrd="0" destOrd="0" presId="urn:microsoft.com/office/officeart/2005/8/layout/vList2"/>
    <dgm:cxn modelId="{A90281C9-6D20-4EE9-B58C-6B603A40C940}" type="presParOf" srcId="{CD43BBA8-CC3F-412E-889F-9E1B27AF44F0}" destId="{90F93583-9DBA-4822-AF36-A8CFA2E855C3}" srcOrd="1" destOrd="0" presId="urn:microsoft.com/office/officeart/2005/8/layout/vList2"/>
    <dgm:cxn modelId="{68285C0C-175D-48D1-8AD1-1A5788D6570B}" type="presParOf" srcId="{CD43BBA8-CC3F-412E-889F-9E1B27AF44F0}" destId="{994370F8-A578-4C26-8F90-33DF4141E43D}" srcOrd="2" destOrd="0" presId="urn:microsoft.com/office/officeart/2005/8/layout/vList2"/>
    <dgm:cxn modelId="{37A6BC2C-1F73-44EC-B517-28DF94641874}" type="presParOf" srcId="{CD43BBA8-CC3F-412E-889F-9E1B27AF44F0}" destId="{32C9BBCA-F496-4D8D-800C-050B14334543}" srcOrd="3" destOrd="0" presId="urn:microsoft.com/office/officeart/2005/8/layout/vList2"/>
    <dgm:cxn modelId="{D73E8D8B-6FDB-43D4-A9BC-2F3012B010FF}" type="presParOf" srcId="{CD43BBA8-CC3F-412E-889F-9E1B27AF44F0}" destId="{5384787C-BDC3-49A7-9330-E6AFC6DBE7BD}" srcOrd="4" destOrd="0" presId="urn:microsoft.com/office/officeart/2005/8/layout/vList2"/>
    <dgm:cxn modelId="{31637D3F-6CE6-4A84-BD09-C897D8B065B8}" type="presParOf" srcId="{CD43BBA8-CC3F-412E-889F-9E1B27AF44F0}" destId="{6ABFAC9B-1FAA-4F9F-AF94-8F152DAA9749}" srcOrd="5" destOrd="0" presId="urn:microsoft.com/office/officeart/2005/8/layout/vList2"/>
    <dgm:cxn modelId="{358E7772-8885-4B7A-8BED-25EF1CE51BF8}" type="presParOf" srcId="{CD43BBA8-CC3F-412E-889F-9E1B27AF44F0}" destId="{209872C6-B88B-495B-B95A-8D750078177A}" srcOrd="6" destOrd="0" presId="urn:microsoft.com/office/officeart/2005/8/layout/vList2"/>
    <dgm:cxn modelId="{2D8CFFDE-E1FA-43E5-BA1A-99FE1E53C2BD}" type="presParOf" srcId="{CD43BBA8-CC3F-412E-889F-9E1B27AF44F0}" destId="{DA32A35E-AFFF-44B6-AEE2-4F447C4C3F3E}" srcOrd="7" destOrd="0" presId="urn:microsoft.com/office/officeart/2005/8/layout/vList2"/>
    <dgm:cxn modelId="{AF3A1ADD-C697-4A31-8683-52EF9788D161}" type="presParOf" srcId="{CD43BBA8-CC3F-412E-889F-9E1B27AF44F0}" destId="{5A67A30A-BC16-46A7-8BA8-A487C6D0B0A1}" srcOrd="8" destOrd="0" presId="urn:microsoft.com/office/officeart/2005/8/layout/vList2"/>
    <dgm:cxn modelId="{67DC5D27-C43F-4551-B505-F1F85360A929}" type="presParOf" srcId="{CD43BBA8-CC3F-412E-889F-9E1B27AF44F0}" destId="{0E035E49-1C45-41E1-BF79-E0A5B1857638}" srcOrd="9" destOrd="0" presId="urn:microsoft.com/office/officeart/2005/8/layout/vList2"/>
    <dgm:cxn modelId="{BD934807-DEE2-4081-809E-CD7B86A6BDD6}" type="presParOf" srcId="{CD43BBA8-CC3F-412E-889F-9E1B27AF44F0}" destId="{8BCB468B-D417-4DA3-A42E-1B9E40CD381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7A408-357B-4DD9-9E90-922FD66C0AFD}">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242A4-8086-4470-80FC-2ED848863276}">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7B7D6C-07F4-4008-940E-0A779539096B}">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Officials must work together as a Team to assure that a fair, risk adverse, competition is run.</a:t>
          </a:r>
        </a:p>
      </dsp:txBody>
      <dsp:txXfrm>
        <a:off x="1058686" y="1808"/>
        <a:ext cx="9456913" cy="916611"/>
      </dsp:txXfrm>
    </dsp:sp>
    <dsp:sp modelId="{FC504EE4-A674-4EB1-BF33-60B44AB38C46}">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491B47-4454-4ACA-811E-515B8D4EF823}">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1580BD-119E-4187-B9CA-F673B956FA9A}">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Discussions throughout the competition should keep open lines of communication with competitors, organizers and fellow officials</a:t>
          </a:r>
        </a:p>
      </dsp:txBody>
      <dsp:txXfrm>
        <a:off x="1058686" y="1147573"/>
        <a:ext cx="9456913" cy="916611"/>
      </dsp:txXfrm>
    </dsp:sp>
    <dsp:sp modelId="{887EF8E0-DC82-4B8F-9E0A-97E0FBFED87D}">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357E7-88FB-46D5-99B7-8A76D751808D}">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C8965-3095-4AC4-84CB-1D4A78266B84}">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Working relationship means listening, addressing, investigating and addressing concerns raised by competitors, organizers and fellow officials</a:t>
          </a:r>
        </a:p>
      </dsp:txBody>
      <dsp:txXfrm>
        <a:off x="1058686" y="2293338"/>
        <a:ext cx="9456913" cy="916611"/>
      </dsp:txXfrm>
    </dsp:sp>
    <dsp:sp modelId="{24725E18-908E-465F-80E2-B166AF4F3CD9}">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BACFD-D889-4590-9946-D6AA3F94393B}">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2DFD0B-F7F7-40F1-B1B4-A07A828E0E8F}">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a:t>Each official has a responsibility to listen to concerns that are shared and brought forward from riders </a:t>
          </a:r>
        </a:p>
      </dsp:txBody>
      <dsp:txXfrm>
        <a:off x="1058686" y="3439103"/>
        <a:ext cx="9456913" cy="916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3F8A8-54B2-49AF-962B-32667B1F40AA}">
      <dsp:nvSpPr>
        <dsp:cNvPr id="0" name=""/>
        <dsp:cNvSpPr/>
      </dsp:nvSpPr>
      <dsp:spPr>
        <a:xfrm>
          <a:off x="4621" y="830804"/>
          <a:ext cx="2020453" cy="26897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a:t>In addition to reports received as described above, U.S. athletes who have received an FEI Eventing Recorded Warning or Yellow Card for Dangerous Riding at any FEI event, been penalized at a national competition for Dangerous Riding, or received a Yellow Warning card for Dangerous Riding at a national competition will be placed on the Watch List. An athlete who loses qualification at any level two times in a 12-month period, will be placed on the Watch List.</a:t>
          </a:r>
          <a:endParaRPr lang="en-US" sz="1100" kern="1200"/>
        </a:p>
      </dsp:txBody>
      <dsp:txXfrm>
        <a:off x="63798" y="889981"/>
        <a:ext cx="1902099" cy="2571374"/>
      </dsp:txXfrm>
    </dsp:sp>
    <dsp:sp modelId="{A1A34EDA-1443-4087-8DB8-7F87FEEBE48F}">
      <dsp:nvSpPr>
        <dsp:cNvPr id="0" name=""/>
        <dsp:cNvSpPr/>
      </dsp:nvSpPr>
      <dsp:spPr>
        <a:xfrm>
          <a:off x="2227119" y="1925132"/>
          <a:ext cx="428336" cy="5010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27119" y="2025346"/>
        <a:ext cx="299835" cy="300644"/>
      </dsp:txXfrm>
    </dsp:sp>
    <dsp:sp modelId="{1A8D7F3C-53F3-4917-8631-B0C4F6300C8B}">
      <dsp:nvSpPr>
        <dsp:cNvPr id="0" name=""/>
        <dsp:cNvSpPr/>
      </dsp:nvSpPr>
      <dsp:spPr>
        <a:xfrm>
          <a:off x="2833255" y="830804"/>
          <a:ext cx="2020453" cy="2689728"/>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a:t>An athlete will remain on the Watch List for 12 months from the initial report date.</a:t>
          </a:r>
          <a:endParaRPr lang="en-US" sz="1100" kern="1200"/>
        </a:p>
      </dsp:txBody>
      <dsp:txXfrm>
        <a:off x="2892432" y="889981"/>
        <a:ext cx="1902099" cy="2571374"/>
      </dsp:txXfrm>
    </dsp:sp>
    <dsp:sp modelId="{FFDAD670-3BC0-44EA-9C5D-9EBDC1EC68C9}">
      <dsp:nvSpPr>
        <dsp:cNvPr id="0" name=""/>
        <dsp:cNvSpPr/>
      </dsp:nvSpPr>
      <dsp:spPr>
        <a:xfrm>
          <a:off x="5055754" y="1925132"/>
          <a:ext cx="428336" cy="501072"/>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055754" y="2025346"/>
        <a:ext cx="299835" cy="300644"/>
      </dsp:txXfrm>
    </dsp:sp>
    <dsp:sp modelId="{96B82AE5-CA5A-4C60-8D95-6106649FE8CF}">
      <dsp:nvSpPr>
        <dsp:cNvPr id="0" name=""/>
        <dsp:cNvSpPr/>
      </dsp:nvSpPr>
      <dsp:spPr>
        <a:xfrm>
          <a:off x="5661890" y="830804"/>
          <a:ext cx="2020453" cy="2689728"/>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a:t>In the event an athlete receives a subsequent report while on the Watch List, the athlete will be contacted again by the USEF Eventing Department as described above and may be referred to USEF’s Regulation Department and be subject to the penalties set forth in Chapter 7 of the USEF Rulebook. The 12-month period will restart.</a:t>
          </a:r>
          <a:endParaRPr lang="en-US" sz="1100" kern="1200"/>
        </a:p>
      </dsp:txBody>
      <dsp:txXfrm>
        <a:off x="5721067" y="889981"/>
        <a:ext cx="1902099" cy="2571374"/>
      </dsp:txXfrm>
    </dsp:sp>
    <dsp:sp modelId="{8D4318B7-F52E-45EC-8641-1C9995B32D52}">
      <dsp:nvSpPr>
        <dsp:cNvPr id="0" name=""/>
        <dsp:cNvSpPr/>
      </dsp:nvSpPr>
      <dsp:spPr>
        <a:xfrm>
          <a:off x="7884389" y="1925132"/>
          <a:ext cx="428336" cy="501072"/>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884389" y="2025346"/>
        <a:ext cx="299835" cy="300644"/>
      </dsp:txXfrm>
    </dsp:sp>
    <dsp:sp modelId="{1B892A12-F91C-44B3-9CAE-031FCC8DDA99}">
      <dsp:nvSpPr>
        <dsp:cNvPr id="0" name=""/>
        <dsp:cNvSpPr/>
      </dsp:nvSpPr>
      <dsp:spPr>
        <a:xfrm>
          <a:off x="8490525" y="830804"/>
          <a:ext cx="2020453" cy="2689728"/>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a:t>Should an athlete receive three reports, at separate events, the athlete may be referred to USEF’s Regulation Department and may be subject to the penalties set forth in Chapter 7 of the USEF Rulebook.</a:t>
          </a:r>
          <a:endParaRPr lang="en-US" sz="1100" kern="1200"/>
        </a:p>
      </dsp:txBody>
      <dsp:txXfrm>
        <a:off x="8549702" y="889981"/>
        <a:ext cx="1902099" cy="2571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555BB-C92F-4617-934A-4DC36282D93E}">
      <dsp:nvSpPr>
        <dsp:cNvPr id="0" name=""/>
        <dsp:cNvSpPr/>
      </dsp:nvSpPr>
      <dsp:spPr>
        <a:xfrm>
          <a:off x="0" y="27286"/>
          <a:ext cx="10515600" cy="6753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a:t>Removal from the Watch List:</a:t>
          </a:r>
          <a:endParaRPr lang="en-US" sz="1700" kern="1200"/>
        </a:p>
      </dsp:txBody>
      <dsp:txXfrm>
        <a:off x="32967" y="60253"/>
        <a:ext cx="10449666" cy="609393"/>
      </dsp:txXfrm>
    </dsp:sp>
    <dsp:sp modelId="{994370F8-A578-4C26-8F90-33DF4141E43D}">
      <dsp:nvSpPr>
        <dsp:cNvPr id="0" name=""/>
        <dsp:cNvSpPr/>
      </dsp:nvSpPr>
      <dsp:spPr>
        <a:xfrm>
          <a:off x="0" y="751573"/>
          <a:ext cx="10515600" cy="675327"/>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An athlete will be removed from the Watch List following a 12-month period without further reports, incidents, or loss of qualification(s).</a:t>
          </a:r>
          <a:endParaRPr lang="en-US" sz="1700" kern="1200"/>
        </a:p>
      </dsp:txBody>
      <dsp:txXfrm>
        <a:off x="32967" y="784540"/>
        <a:ext cx="10449666" cy="609393"/>
      </dsp:txXfrm>
    </dsp:sp>
    <dsp:sp modelId="{5384787C-BDC3-49A7-9330-E6AFC6DBE7BD}">
      <dsp:nvSpPr>
        <dsp:cNvPr id="0" name=""/>
        <dsp:cNvSpPr/>
      </dsp:nvSpPr>
      <dsp:spPr>
        <a:xfrm>
          <a:off x="0" y="1475861"/>
          <a:ext cx="10515600" cy="675327"/>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0" kern="1200"/>
            <a:t>Distributing and Monitoring of the of the Watch List:</a:t>
          </a:r>
          <a:endParaRPr lang="en-US" sz="1700" kern="1200"/>
        </a:p>
      </dsp:txBody>
      <dsp:txXfrm>
        <a:off x="32967" y="1508828"/>
        <a:ext cx="10449666" cy="609393"/>
      </dsp:txXfrm>
    </dsp:sp>
    <dsp:sp modelId="{209872C6-B88B-495B-B95A-8D750078177A}">
      <dsp:nvSpPr>
        <dsp:cNvPr id="0" name=""/>
        <dsp:cNvSpPr/>
      </dsp:nvSpPr>
      <dsp:spPr>
        <a:xfrm>
          <a:off x="0" y="2200149"/>
          <a:ext cx="10515600" cy="675327"/>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The Watch List can be viewed by current USEF Licensed Officials through the </a:t>
          </a:r>
          <a:r>
            <a:rPr lang="en-US" sz="1700" b="0" i="0" kern="1200">
              <a:hlinkClick xmlns:r="http://schemas.openxmlformats.org/officeDocument/2006/relationships" r:id="rId1"/>
            </a:rPr>
            <a:t>Licensed Officials Dashboard</a:t>
          </a:r>
          <a:r>
            <a:rPr lang="en-US" sz="1700" b="0" i="0" kern="1200"/>
            <a:t> on usef.org. Athletes who have been placed on the Watch List can view their status on their Athlete Dashboard.</a:t>
          </a:r>
          <a:endParaRPr lang="en-US" sz="1700" kern="1200"/>
        </a:p>
      </dsp:txBody>
      <dsp:txXfrm>
        <a:off x="32967" y="2233116"/>
        <a:ext cx="10449666" cy="609393"/>
      </dsp:txXfrm>
    </dsp:sp>
    <dsp:sp modelId="{5A67A30A-BC16-46A7-8BA8-A487C6D0B0A1}">
      <dsp:nvSpPr>
        <dsp:cNvPr id="0" name=""/>
        <dsp:cNvSpPr/>
      </dsp:nvSpPr>
      <dsp:spPr>
        <a:xfrm>
          <a:off x="0" y="2924436"/>
          <a:ext cx="10515600" cy="675327"/>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1" kern="1200"/>
            <a:t>The USEF Technical Delegate must check the Watch List prior to each competition for which they officiate.</a:t>
          </a:r>
          <a:endParaRPr lang="en-US" sz="1700" kern="1200"/>
        </a:p>
      </dsp:txBody>
      <dsp:txXfrm>
        <a:off x="32967" y="2957403"/>
        <a:ext cx="10449666" cy="609393"/>
      </dsp:txXfrm>
    </dsp:sp>
    <dsp:sp modelId="{8BCB468B-D417-4DA3-A42E-1B9E40CD381C}">
      <dsp:nvSpPr>
        <dsp:cNvPr id="0" name=""/>
        <dsp:cNvSpPr/>
      </dsp:nvSpPr>
      <dsp:spPr>
        <a:xfrm>
          <a:off x="0" y="3648724"/>
          <a:ext cx="10515600" cy="67532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a:t>If you have any questions regarding the Eventing Watch List, please contact Director of Eventing Sport Administration, Alison Lloyd at </a:t>
          </a:r>
          <a:r>
            <a:rPr lang="en-US" sz="1700" b="0" i="0" kern="1200">
              <a:hlinkClick xmlns:r="http://schemas.openxmlformats.org/officeDocument/2006/relationships" r:id="rId2"/>
            </a:rPr>
            <a:t>alloyd@usef.org</a:t>
          </a:r>
          <a:r>
            <a:rPr lang="en-US" sz="1700" b="0" i="0" kern="1200"/>
            <a:t> or 859-225-2054.</a:t>
          </a:r>
          <a:endParaRPr lang="en-US" sz="1700" kern="1200"/>
        </a:p>
      </dsp:txBody>
      <dsp:txXfrm>
        <a:off x="32967" y="3681691"/>
        <a:ext cx="10449666" cy="6093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20FE-0F04-4F2F-92AE-8C0E7DD7FD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516C50-C343-48A4-BC31-2AE633A7B3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4ABF1E-B19E-4DCB-ABB7-687C5614C26B}"/>
              </a:ext>
            </a:extLst>
          </p:cNvPr>
          <p:cNvSpPr>
            <a:spLocks noGrp="1"/>
          </p:cNvSpPr>
          <p:nvPr>
            <p:ph type="dt" sz="half" idx="10"/>
          </p:nvPr>
        </p:nvSpPr>
        <p:spPr/>
        <p:txBody>
          <a:bodyPr/>
          <a:lstStyle/>
          <a:p>
            <a:fld id="{605456CE-651D-4F75-B794-A5E7C6FDEBF9}" type="datetimeFigureOut">
              <a:rPr lang="en-US" smtClean="0"/>
              <a:t>12/9/2024</a:t>
            </a:fld>
            <a:endParaRPr lang="en-US"/>
          </a:p>
        </p:txBody>
      </p:sp>
      <p:sp>
        <p:nvSpPr>
          <p:cNvPr id="5" name="Footer Placeholder 4">
            <a:extLst>
              <a:ext uri="{FF2B5EF4-FFF2-40B4-BE49-F238E27FC236}">
                <a16:creationId xmlns:a16="http://schemas.microsoft.com/office/drawing/2014/main" id="{6AD66BB1-2A47-4573-973F-0DF88FC52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50195-D1B5-497E-8ADA-74CC5D561AD1}"/>
              </a:ext>
            </a:extLst>
          </p:cNvPr>
          <p:cNvSpPr>
            <a:spLocks noGrp="1"/>
          </p:cNvSpPr>
          <p:nvPr>
            <p:ph type="sldNum" sz="quarter" idx="12"/>
          </p:nvPr>
        </p:nvSpPr>
        <p:spPr/>
        <p:txBody>
          <a:bodyPr/>
          <a:lstStyle/>
          <a:p>
            <a:fld id="{D7B11CC4-94F2-4BB7-9C72-63B38EDAC6B1}" type="slidenum">
              <a:rPr lang="en-US" smtClean="0"/>
              <a:t>‹#›</a:t>
            </a:fld>
            <a:endParaRPr lang="en-US"/>
          </a:p>
        </p:txBody>
      </p:sp>
    </p:spTree>
    <p:extLst>
      <p:ext uri="{BB962C8B-B14F-4D97-AF65-F5344CB8AC3E}">
        <p14:creationId xmlns:p14="http://schemas.microsoft.com/office/powerpoint/2010/main" val="1187353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7EE6-F7C4-4A0E-B411-8E8E4658C5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435A79-FE3E-4D8A-AABA-AC6CAF611F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0B98C-7BC7-4B58-A1BD-981C426FF92B}"/>
              </a:ext>
            </a:extLst>
          </p:cNvPr>
          <p:cNvSpPr>
            <a:spLocks noGrp="1"/>
          </p:cNvSpPr>
          <p:nvPr>
            <p:ph type="dt" sz="half" idx="10"/>
          </p:nvPr>
        </p:nvSpPr>
        <p:spPr/>
        <p:txBody>
          <a:bodyPr/>
          <a:lstStyle/>
          <a:p>
            <a:fld id="{605456CE-651D-4F75-B794-A5E7C6FDEBF9}" type="datetimeFigureOut">
              <a:rPr lang="en-US" smtClean="0"/>
              <a:t>12/9/2024</a:t>
            </a:fld>
            <a:endParaRPr lang="en-US"/>
          </a:p>
        </p:txBody>
      </p:sp>
      <p:sp>
        <p:nvSpPr>
          <p:cNvPr id="5" name="Footer Placeholder 4">
            <a:extLst>
              <a:ext uri="{FF2B5EF4-FFF2-40B4-BE49-F238E27FC236}">
                <a16:creationId xmlns:a16="http://schemas.microsoft.com/office/drawing/2014/main" id="{34C933F6-5968-4026-B4C4-7D845F5F7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9AB44-9785-42CC-A05E-861E78C466C7}"/>
              </a:ext>
            </a:extLst>
          </p:cNvPr>
          <p:cNvSpPr>
            <a:spLocks noGrp="1"/>
          </p:cNvSpPr>
          <p:nvPr>
            <p:ph type="sldNum" sz="quarter" idx="12"/>
          </p:nvPr>
        </p:nvSpPr>
        <p:spPr/>
        <p:txBody>
          <a:bodyPr/>
          <a:lstStyle/>
          <a:p>
            <a:fld id="{D7B11CC4-94F2-4BB7-9C72-63B38EDAC6B1}" type="slidenum">
              <a:rPr lang="en-US" smtClean="0"/>
              <a:t>‹#›</a:t>
            </a:fld>
            <a:endParaRPr lang="en-US"/>
          </a:p>
        </p:txBody>
      </p:sp>
    </p:spTree>
    <p:extLst>
      <p:ext uri="{BB962C8B-B14F-4D97-AF65-F5344CB8AC3E}">
        <p14:creationId xmlns:p14="http://schemas.microsoft.com/office/powerpoint/2010/main" val="158962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C1F38D-5C72-45F6-9641-D6F1B7B0FB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5A0E8A-2CB5-4F90-9CFC-AB884E0863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5AC46-3BBF-4CF1-8666-28B32539FB5A}"/>
              </a:ext>
            </a:extLst>
          </p:cNvPr>
          <p:cNvSpPr>
            <a:spLocks noGrp="1"/>
          </p:cNvSpPr>
          <p:nvPr>
            <p:ph type="dt" sz="half" idx="10"/>
          </p:nvPr>
        </p:nvSpPr>
        <p:spPr/>
        <p:txBody>
          <a:bodyPr/>
          <a:lstStyle/>
          <a:p>
            <a:fld id="{605456CE-651D-4F75-B794-A5E7C6FDEBF9}" type="datetimeFigureOut">
              <a:rPr lang="en-US" smtClean="0"/>
              <a:t>12/9/2024</a:t>
            </a:fld>
            <a:endParaRPr lang="en-US"/>
          </a:p>
        </p:txBody>
      </p:sp>
      <p:sp>
        <p:nvSpPr>
          <p:cNvPr id="5" name="Footer Placeholder 4">
            <a:extLst>
              <a:ext uri="{FF2B5EF4-FFF2-40B4-BE49-F238E27FC236}">
                <a16:creationId xmlns:a16="http://schemas.microsoft.com/office/drawing/2014/main" id="{DBA48904-F7D1-44AA-95E6-F1F8E60F3A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D6F7E-AEB9-42C3-BA77-2A18AE8E4CDF}"/>
              </a:ext>
            </a:extLst>
          </p:cNvPr>
          <p:cNvSpPr>
            <a:spLocks noGrp="1"/>
          </p:cNvSpPr>
          <p:nvPr>
            <p:ph type="sldNum" sz="quarter" idx="12"/>
          </p:nvPr>
        </p:nvSpPr>
        <p:spPr/>
        <p:txBody>
          <a:bodyPr/>
          <a:lstStyle/>
          <a:p>
            <a:fld id="{D7B11CC4-94F2-4BB7-9C72-63B38EDAC6B1}" type="slidenum">
              <a:rPr lang="en-US" smtClean="0"/>
              <a:t>‹#›</a:t>
            </a:fld>
            <a:endParaRPr lang="en-US"/>
          </a:p>
        </p:txBody>
      </p:sp>
    </p:spTree>
    <p:extLst>
      <p:ext uri="{BB962C8B-B14F-4D97-AF65-F5344CB8AC3E}">
        <p14:creationId xmlns:p14="http://schemas.microsoft.com/office/powerpoint/2010/main" val="62293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8BCC6-302D-4BCA-9028-3EC9BE3E65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4A930D-6CF0-43F5-9985-CE67BAEAEA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FC09A-4003-499C-A032-6D954616E32C}"/>
              </a:ext>
            </a:extLst>
          </p:cNvPr>
          <p:cNvSpPr>
            <a:spLocks noGrp="1"/>
          </p:cNvSpPr>
          <p:nvPr>
            <p:ph type="dt" sz="half" idx="10"/>
          </p:nvPr>
        </p:nvSpPr>
        <p:spPr/>
        <p:txBody>
          <a:bodyPr/>
          <a:lstStyle/>
          <a:p>
            <a:fld id="{605456CE-651D-4F75-B794-A5E7C6FDEBF9}" type="datetimeFigureOut">
              <a:rPr lang="en-US" smtClean="0"/>
              <a:t>12/9/2024</a:t>
            </a:fld>
            <a:endParaRPr lang="en-US"/>
          </a:p>
        </p:txBody>
      </p:sp>
      <p:sp>
        <p:nvSpPr>
          <p:cNvPr id="5" name="Footer Placeholder 4">
            <a:extLst>
              <a:ext uri="{FF2B5EF4-FFF2-40B4-BE49-F238E27FC236}">
                <a16:creationId xmlns:a16="http://schemas.microsoft.com/office/drawing/2014/main" id="{902F2D00-CDF0-4A56-AE24-908A2B44E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98BBB-4B68-4844-A385-26E0D18B8975}"/>
              </a:ext>
            </a:extLst>
          </p:cNvPr>
          <p:cNvSpPr>
            <a:spLocks noGrp="1"/>
          </p:cNvSpPr>
          <p:nvPr>
            <p:ph type="sldNum" sz="quarter" idx="12"/>
          </p:nvPr>
        </p:nvSpPr>
        <p:spPr/>
        <p:txBody>
          <a:bodyPr/>
          <a:lstStyle/>
          <a:p>
            <a:fld id="{D7B11CC4-94F2-4BB7-9C72-63B38EDAC6B1}" type="slidenum">
              <a:rPr lang="en-US" smtClean="0"/>
              <a:t>‹#›</a:t>
            </a:fld>
            <a:endParaRPr lang="en-US"/>
          </a:p>
        </p:txBody>
      </p:sp>
    </p:spTree>
    <p:extLst>
      <p:ext uri="{BB962C8B-B14F-4D97-AF65-F5344CB8AC3E}">
        <p14:creationId xmlns:p14="http://schemas.microsoft.com/office/powerpoint/2010/main" val="399234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142E-8600-41A7-8F21-0838FC0C7F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D001B0-01D8-4121-8472-364B43C299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87F785-7708-4CFF-A7DA-2305DB13E5DE}"/>
              </a:ext>
            </a:extLst>
          </p:cNvPr>
          <p:cNvSpPr>
            <a:spLocks noGrp="1"/>
          </p:cNvSpPr>
          <p:nvPr>
            <p:ph type="dt" sz="half" idx="10"/>
          </p:nvPr>
        </p:nvSpPr>
        <p:spPr/>
        <p:txBody>
          <a:bodyPr/>
          <a:lstStyle/>
          <a:p>
            <a:fld id="{605456CE-651D-4F75-B794-A5E7C6FDEBF9}" type="datetimeFigureOut">
              <a:rPr lang="en-US" smtClean="0"/>
              <a:t>12/9/2024</a:t>
            </a:fld>
            <a:endParaRPr lang="en-US"/>
          </a:p>
        </p:txBody>
      </p:sp>
      <p:sp>
        <p:nvSpPr>
          <p:cNvPr id="5" name="Footer Placeholder 4">
            <a:extLst>
              <a:ext uri="{FF2B5EF4-FFF2-40B4-BE49-F238E27FC236}">
                <a16:creationId xmlns:a16="http://schemas.microsoft.com/office/drawing/2014/main" id="{F7C0EA4E-8FD4-47AD-87BA-6A793BD99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23CA4-98D9-4C1A-9D27-2FBD43056641}"/>
              </a:ext>
            </a:extLst>
          </p:cNvPr>
          <p:cNvSpPr>
            <a:spLocks noGrp="1"/>
          </p:cNvSpPr>
          <p:nvPr>
            <p:ph type="sldNum" sz="quarter" idx="12"/>
          </p:nvPr>
        </p:nvSpPr>
        <p:spPr/>
        <p:txBody>
          <a:bodyPr/>
          <a:lstStyle/>
          <a:p>
            <a:fld id="{D7B11CC4-94F2-4BB7-9C72-63B38EDAC6B1}" type="slidenum">
              <a:rPr lang="en-US" smtClean="0"/>
              <a:t>‹#›</a:t>
            </a:fld>
            <a:endParaRPr lang="en-US"/>
          </a:p>
        </p:txBody>
      </p:sp>
    </p:spTree>
    <p:extLst>
      <p:ext uri="{BB962C8B-B14F-4D97-AF65-F5344CB8AC3E}">
        <p14:creationId xmlns:p14="http://schemas.microsoft.com/office/powerpoint/2010/main" val="298795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6ADD-71E9-476B-8327-AD4FA2EAA5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2A268-EC26-4BB7-A1EA-BB5FF1C0BB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8A62D9-11EF-4F56-B273-DC71C173B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B5AD47-E385-4F7B-B95D-CA643CE73731}"/>
              </a:ext>
            </a:extLst>
          </p:cNvPr>
          <p:cNvSpPr>
            <a:spLocks noGrp="1"/>
          </p:cNvSpPr>
          <p:nvPr>
            <p:ph type="dt" sz="half" idx="10"/>
          </p:nvPr>
        </p:nvSpPr>
        <p:spPr/>
        <p:txBody>
          <a:bodyPr/>
          <a:lstStyle/>
          <a:p>
            <a:fld id="{605456CE-651D-4F75-B794-A5E7C6FDEBF9}" type="datetimeFigureOut">
              <a:rPr lang="en-US" smtClean="0"/>
              <a:t>12/9/2024</a:t>
            </a:fld>
            <a:endParaRPr lang="en-US"/>
          </a:p>
        </p:txBody>
      </p:sp>
      <p:sp>
        <p:nvSpPr>
          <p:cNvPr id="6" name="Footer Placeholder 5">
            <a:extLst>
              <a:ext uri="{FF2B5EF4-FFF2-40B4-BE49-F238E27FC236}">
                <a16:creationId xmlns:a16="http://schemas.microsoft.com/office/drawing/2014/main" id="{6A7CA26C-3204-4857-9832-C7CA424C5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74FF4-4ADC-4C78-8702-7FEFFB77EAE1}"/>
              </a:ext>
            </a:extLst>
          </p:cNvPr>
          <p:cNvSpPr>
            <a:spLocks noGrp="1"/>
          </p:cNvSpPr>
          <p:nvPr>
            <p:ph type="sldNum" sz="quarter" idx="12"/>
          </p:nvPr>
        </p:nvSpPr>
        <p:spPr/>
        <p:txBody>
          <a:bodyPr/>
          <a:lstStyle/>
          <a:p>
            <a:fld id="{D7B11CC4-94F2-4BB7-9C72-63B38EDAC6B1}" type="slidenum">
              <a:rPr lang="en-US" smtClean="0"/>
              <a:t>‹#›</a:t>
            </a:fld>
            <a:endParaRPr lang="en-US"/>
          </a:p>
        </p:txBody>
      </p:sp>
    </p:spTree>
    <p:extLst>
      <p:ext uri="{BB962C8B-B14F-4D97-AF65-F5344CB8AC3E}">
        <p14:creationId xmlns:p14="http://schemas.microsoft.com/office/powerpoint/2010/main" val="2829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0122-244B-41E9-BD9D-882A6409BA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D269C7-FD4A-4A4C-B4E9-30B8B6CED0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B9E96E-62D9-40F3-838A-25E899C216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A8EF33-58FD-4B62-A522-BF8591185D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D43219-5477-46FD-8BC8-8934F5F3E3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9A19D1-1C4A-4986-AD7C-D05E9502790C}"/>
              </a:ext>
            </a:extLst>
          </p:cNvPr>
          <p:cNvSpPr>
            <a:spLocks noGrp="1"/>
          </p:cNvSpPr>
          <p:nvPr>
            <p:ph type="dt" sz="half" idx="10"/>
          </p:nvPr>
        </p:nvSpPr>
        <p:spPr/>
        <p:txBody>
          <a:bodyPr/>
          <a:lstStyle/>
          <a:p>
            <a:fld id="{605456CE-651D-4F75-B794-A5E7C6FDEBF9}" type="datetimeFigureOut">
              <a:rPr lang="en-US" smtClean="0"/>
              <a:t>12/9/2024</a:t>
            </a:fld>
            <a:endParaRPr lang="en-US"/>
          </a:p>
        </p:txBody>
      </p:sp>
      <p:sp>
        <p:nvSpPr>
          <p:cNvPr id="8" name="Footer Placeholder 7">
            <a:extLst>
              <a:ext uri="{FF2B5EF4-FFF2-40B4-BE49-F238E27FC236}">
                <a16:creationId xmlns:a16="http://schemas.microsoft.com/office/drawing/2014/main" id="{916EC574-6DA1-4EFB-A0A0-5BF516CE68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A8229-2476-4708-B048-CF7AA7C6E4D0}"/>
              </a:ext>
            </a:extLst>
          </p:cNvPr>
          <p:cNvSpPr>
            <a:spLocks noGrp="1"/>
          </p:cNvSpPr>
          <p:nvPr>
            <p:ph type="sldNum" sz="quarter" idx="12"/>
          </p:nvPr>
        </p:nvSpPr>
        <p:spPr/>
        <p:txBody>
          <a:bodyPr/>
          <a:lstStyle/>
          <a:p>
            <a:fld id="{D7B11CC4-94F2-4BB7-9C72-63B38EDAC6B1}" type="slidenum">
              <a:rPr lang="en-US" smtClean="0"/>
              <a:t>‹#›</a:t>
            </a:fld>
            <a:endParaRPr lang="en-US"/>
          </a:p>
        </p:txBody>
      </p:sp>
    </p:spTree>
    <p:extLst>
      <p:ext uri="{BB962C8B-B14F-4D97-AF65-F5344CB8AC3E}">
        <p14:creationId xmlns:p14="http://schemas.microsoft.com/office/powerpoint/2010/main" val="41837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A337-416B-409D-AD9C-C55DD06325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635556-EFBA-4F45-8538-731321480AAE}"/>
              </a:ext>
            </a:extLst>
          </p:cNvPr>
          <p:cNvSpPr>
            <a:spLocks noGrp="1"/>
          </p:cNvSpPr>
          <p:nvPr>
            <p:ph type="dt" sz="half" idx="10"/>
          </p:nvPr>
        </p:nvSpPr>
        <p:spPr/>
        <p:txBody>
          <a:bodyPr/>
          <a:lstStyle/>
          <a:p>
            <a:fld id="{605456CE-651D-4F75-B794-A5E7C6FDEBF9}" type="datetimeFigureOut">
              <a:rPr lang="en-US" smtClean="0"/>
              <a:t>12/9/2024</a:t>
            </a:fld>
            <a:endParaRPr lang="en-US"/>
          </a:p>
        </p:txBody>
      </p:sp>
      <p:sp>
        <p:nvSpPr>
          <p:cNvPr id="4" name="Footer Placeholder 3">
            <a:extLst>
              <a:ext uri="{FF2B5EF4-FFF2-40B4-BE49-F238E27FC236}">
                <a16:creationId xmlns:a16="http://schemas.microsoft.com/office/drawing/2014/main" id="{C2BCE73A-FD0C-4E0D-B762-D2237E22FE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3428BD-1652-4806-9994-8763728C7D5F}"/>
              </a:ext>
            </a:extLst>
          </p:cNvPr>
          <p:cNvSpPr>
            <a:spLocks noGrp="1"/>
          </p:cNvSpPr>
          <p:nvPr>
            <p:ph type="sldNum" sz="quarter" idx="12"/>
          </p:nvPr>
        </p:nvSpPr>
        <p:spPr/>
        <p:txBody>
          <a:bodyPr/>
          <a:lstStyle/>
          <a:p>
            <a:fld id="{D7B11CC4-94F2-4BB7-9C72-63B38EDAC6B1}" type="slidenum">
              <a:rPr lang="en-US" smtClean="0"/>
              <a:t>‹#›</a:t>
            </a:fld>
            <a:endParaRPr lang="en-US"/>
          </a:p>
        </p:txBody>
      </p:sp>
    </p:spTree>
    <p:extLst>
      <p:ext uri="{BB962C8B-B14F-4D97-AF65-F5344CB8AC3E}">
        <p14:creationId xmlns:p14="http://schemas.microsoft.com/office/powerpoint/2010/main" val="261804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B2A167-4837-48DF-AA3F-9B2413408385}"/>
              </a:ext>
            </a:extLst>
          </p:cNvPr>
          <p:cNvSpPr>
            <a:spLocks noGrp="1"/>
          </p:cNvSpPr>
          <p:nvPr>
            <p:ph type="dt" sz="half" idx="10"/>
          </p:nvPr>
        </p:nvSpPr>
        <p:spPr/>
        <p:txBody>
          <a:bodyPr/>
          <a:lstStyle/>
          <a:p>
            <a:fld id="{605456CE-651D-4F75-B794-A5E7C6FDEBF9}" type="datetimeFigureOut">
              <a:rPr lang="en-US" smtClean="0"/>
              <a:t>12/9/2024</a:t>
            </a:fld>
            <a:endParaRPr lang="en-US"/>
          </a:p>
        </p:txBody>
      </p:sp>
      <p:sp>
        <p:nvSpPr>
          <p:cNvPr id="3" name="Footer Placeholder 2">
            <a:extLst>
              <a:ext uri="{FF2B5EF4-FFF2-40B4-BE49-F238E27FC236}">
                <a16:creationId xmlns:a16="http://schemas.microsoft.com/office/drawing/2014/main" id="{841324A6-90DA-40CA-806A-0FD3283653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98BEFB-9C25-4E28-B9F0-88E7D78978D5}"/>
              </a:ext>
            </a:extLst>
          </p:cNvPr>
          <p:cNvSpPr>
            <a:spLocks noGrp="1"/>
          </p:cNvSpPr>
          <p:nvPr>
            <p:ph type="sldNum" sz="quarter" idx="12"/>
          </p:nvPr>
        </p:nvSpPr>
        <p:spPr/>
        <p:txBody>
          <a:bodyPr/>
          <a:lstStyle/>
          <a:p>
            <a:fld id="{D7B11CC4-94F2-4BB7-9C72-63B38EDAC6B1}" type="slidenum">
              <a:rPr lang="en-US" smtClean="0"/>
              <a:t>‹#›</a:t>
            </a:fld>
            <a:endParaRPr lang="en-US"/>
          </a:p>
        </p:txBody>
      </p:sp>
    </p:spTree>
    <p:extLst>
      <p:ext uri="{BB962C8B-B14F-4D97-AF65-F5344CB8AC3E}">
        <p14:creationId xmlns:p14="http://schemas.microsoft.com/office/powerpoint/2010/main" val="118892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29A8-84BD-40D5-99EA-B17923EA6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8EC017-B947-4CE3-9DE4-59D86B3CD3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ADD5D3-8C6A-4689-A0C2-D30BDC59B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F351ED-C42D-41A3-9E91-592EF5A5D4F2}"/>
              </a:ext>
            </a:extLst>
          </p:cNvPr>
          <p:cNvSpPr>
            <a:spLocks noGrp="1"/>
          </p:cNvSpPr>
          <p:nvPr>
            <p:ph type="dt" sz="half" idx="10"/>
          </p:nvPr>
        </p:nvSpPr>
        <p:spPr/>
        <p:txBody>
          <a:bodyPr/>
          <a:lstStyle/>
          <a:p>
            <a:fld id="{605456CE-651D-4F75-B794-A5E7C6FDEBF9}" type="datetimeFigureOut">
              <a:rPr lang="en-US" smtClean="0"/>
              <a:t>12/9/2024</a:t>
            </a:fld>
            <a:endParaRPr lang="en-US"/>
          </a:p>
        </p:txBody>
      </p:sp>
      <p:sp>
        <p:nvSpPr>
          <p:cNvPr id="6" name="Footer Placeholder 5">
            <a:extLst>
              <a:ext uri="{FF2B5EF4-FFF2-40B4-BE49-F238E27FC236}">
                <a16:creationId xmlns:a16="http://schemas.microsoft.com/office/drawing/2014/main" id="{8557A3AD-0B2B-477D-B736-9DA86B6466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45357-EEED-4445-9505-BAFECC265713}"/>
              </a:ext>
            </a:extLst>
          </p:cNvPr>
          <p:cNvSpPr>
            <a:spLocks noGrp="1"/>
          </p:cNvSpPr>
          <p:nvPr>
            <p:ph type="sldNum" sz="quarter" idx="12"/>
          </p:nvPr>
        </p:nvSpPr>
        <p:spPr/>
        <p:txBody>
          <a:bodyPr/>
          <a:lstStyle/>
          <a:p>
            <a:fld id="{D7B11CC4-94F2-4BB7-9C72-63B38EDAC6B1}" type="slidenum">
              <a:rPr lang="en-US" smtClean="0"/>
              <a:t>‹#›</a:t>
            </a:fld>
            <a:endParaRPr lang="en-US"/>
          </a:p>
        </p:txBody>
      </p:sp>
    </p:spTree>
    <p:extLst>
      <p:ext uri="{BB962C8B-B14F-4D97-AF65-F5344CB8AC3E}">
        <p14:creationId xmlns:p14="http://schemas.microsoft.com/office/powerpoint/2010/main" val="398953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A112-3502-4078-A82A-1074D64DC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4E2EA7-0F2C-4C07-B0BD-3BD4D667F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8F4B40-6FE6-4313-81F3-CFC079ACE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0B4E56-E139-4D00-8312-9A19B1D2333F}"/>
              </a:ext>
            </a:extLst>
          </p:cNvPr>
          <p:cNvSpPr>
            <a:spLocks noGrp="1"/>
          </p:cNvSpPr>
          <p:nvPr>
            <p:ph type="dt" sz="half" idx="10"/>
          </p:nvPr>
        </p:nvSpPr>
        <p:spPr/>
        <p:txBody>
          <a:bodyPr/>
          <a:lstStyle/>
          <a:p>
            <a:fld id="{605456CE-651D-4F75-B794-A5E7C6FDEBF9}" type="datetimeFigureOut">
              <a:rPr lang="en-US" smtClean="0"/>
              <a:t>12/9/2024</a:t>
            </a:fld>
            <a:endParaRPr lang="en-US"/>
          </a:p>
        </p:txBody>
      </p:sp>
      <p:sp>
        <p:nvSpPr>
          <p:cNvPr id="6" name="Footer Placeholder 5">
            <a:extLst>
              <a:ext uri="{FF2B5EF4-FFF2-40B4-BE49-F238E27FC236}">
                <a16:creationId xmlns:a16="http://schemas.microsoft.com/office/drawing/2014/main" id="{D211B3BE-5230-425D-874B-8F9B83265C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73556F-F86F-44F2-8DD8-9EFFCC4CD357}"/>
              </a:ext>
            </a:extLst>
          </p:cNvPr>
          <p:cNvSpPr>
            <a:spLocks noGrp="1"/>
          </p:cNvSpPr>
          <p:nvPr>
            <p:ph type="sldNum" sz="quarter" idx="12"/>
          </p:nvPr>
        </p:nvSpPr>
        <p:spPr/>
        <p:txBody>
          <a:bodyPr/>
          <a:lstStyle/>
          <a:p>
            <a:fld id="{D7B11CC4-94F2-4BB7-9C72-63B38EDAC6B1}" type="slidenum">
              <a:rPr lang="en-US" smtClean="0"/>
              <a:t>‹#›</a:t>
            </a:fld>
            <a:endParaRPr lang="en-US"/>
          </a:p>
        </p:txBody>
      </p:sp>
    </p:spTree>
    <p:extLst>
      <p:ext uri="{BB962C8B-B14F-4D97-AF65-F5344CB8AC3E}">
        <p14:creationId xmlns:p14="http://schemas.microsoft.com/office/powerpoint/2010/main" val="70833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DFCD5-63FD-4F8C-970A-CE60FBBCC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72D909-2DF8-42FD-B577-063DA937E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DE95A-01F8-4AA0-BCC9-212965178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456CE-651D-4F75-B794-A5E7C6FDEBF9}" type="datetimeFigureOut">
              <a:rPr lang="en-US" smtClean="0"/>
              <a:t>12/9/2024</a:t>
            </a:fld>
            <a:endParaRPr lang="en-US"/>
          </a:p>
        </p:txBody>
      </p:sp>
      <p:sp>
        <p:nvSpPr>
          <p:cNvPr id="5" name="Footer Placeholder 4">
            <a:extLst>
              <a:ext uri="{FF2B5EF4-FFF2-40B4-BE49-F238E27FC236}">
                <a16:creationId xmlns:a16="http://schemas.microsoft.com/office/drawing/2014/main" id="{F464A946-E875-4B4B-A3BD-ED0E49CC71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DE29E5-D5B9-4B65-B65A-03CC2427A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11CC4-94F2-4BB7-9C72-63B38EDAC6B1}" type="slidenum">
              <a:rPr lang="en-US" smtClean="0"/>
              <a:t>‹#›</a:t>
            </a:fld>
            <a:endParaRPr lang="en-US"/>
          </a:p>
        </p:txBody>
      </p:sp>
    </p:spTree>
    <p:extLst>
      <p:ext uri="{BB962C8B-B14F-4D97-AF65-F5344CB8AC3E}">
        <p14:creationId xmlns:p14="http://schemas.microsoft.com/office/powerpoint/2010/main" val="261855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USEFEVENTING@USEF.ORG" TargetMode="External"/><Relationship Id="rId2" Type="http://schemas.openxmlformats.org/officeDocument/2006/relationships/hyperlink" Target="https://www.usef.org/forms-pubs/oGsMYEIuVw4/usef-watch-list-report-for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B8623-DEDD-EC18-7B36-C18BCC85A883}"/>
              </a:ext>
            </a:extLst>
          </p:cNvPr>
          <p:cNvSpPr>
            <a:spLocks noGrp="1"/>
          </p:cNvSpPr>
          <p:nvPr>
            <p:ph type="title"/>
          </p:nvPr>
        </p:nvSpPr>
        <p:spPr/>
        <p:txBody>
          <a:bodyPr>
            <a:normAutofit/>
          </a:bodyPr>
          <a:lstStyle/>
          <a:p>
            <a:r>
              <a:rPr lang="en-US" sz="4400" b="1" dirty="0"/>
              <a:t>Problem Solving  for Officials</a:t>
            </a:r>
          </a:p>
        </p:txBody>
      </p:sp>
      <p:pic>
        <p:nvPicPr>
          <p:cNvPr id="5" name="Content Placeholder 4">
            <a:extLst>
              <a:ext uri="{FF2B5EF4-FFF2-40B4-BE49-F238E27FC236}">
                <a16:creationId xmlns:a16="http://schemas.microsoft.com/office/drawing/2014/main" id="{2AA250F2-610D-A89B-3EF6-F2E3E18B282F}"/>
              </a:ext>
            </a:extLst>
          </p:cNvPr>
          <p:cNvPicPr>
            <a:picLocks noGrp="1" noChangeAspect="1"/>
          </p:cNvPicPr>
          <p:nvPr>
            <p:ph idx="1"/>
          </p:nvPr>
        </p:nvPicPr>
        <p:blipFill>
          <a:blip r:embed="rId2"/>
          <a:stretch>
            <a:fillRect/>
          </a:stretch>
        </p:blipFill>
        <p:spPr>
          <a:xfrm>
            <a:off x="5715954" y="987425"/>
            <a:ext cx="5106667" cy="4873625"/>
          </a:xfrm>
          <a:prstGeom prst="rect">
            <a:avLst/>
          </a:prstGeom>
        </p:spPr>
      </p:pic>
      <p:sp>
        <p:nvSpPr>
          <p:cNvPr id="4" name="Text Placeholder 3">
            <a:extLst>
              <a:ext uri="{FF2B5EF4-FFF2-40B4-BE49-F238E27FC236}">
                <a16:creationId xmlns:a16="http://schemas.microsoft.com/office/drawing/2014/main" id="{4AAA3944-609F-AB6F-AA1E-28912B844085}"/>
              </a:ext>
            </a:extLst>
          </p:cNvPr>
          <p:cNvSpPr>
            <a:spLocks noGrp="1"/>
          </p:cNvSpPr>
          <p:nvPr>
            <p:ph type="body" sz="half" idx="2"/>
          </p:nvPr>
        </p:nvSpPr>
        <p:spPr/>
        <p:txBody>
          <a:bodyPr>
            <a:normAutofit/>
          </a:bodyPr>
          <a:lstStyle/>
          <a:p>
            <a:endParaRPr lang="en-US" sz="2800" b="1" dirty="0"/>
          </a:p>
          <a:p>
            <a:r>
              <a:rPr lang="en-US" sz="2800" b="1" dirty="0"/>
              <a:t>United States Eventing Association</a:t>
            </a:r>
          </a:p>
          <a:p>
            <a:endParaRPr lang="en-US" sz="2800" b="1" dirty="0"/>
          </a:p>
          <a:p>
            <a:r>
              <a:rPr lang="en-US" sz="2800" b="1" dirty="0"/>
              <a:t>Licensed Officials Committee</a:t>
            </a:r>
          </a:p>
          <a:p>
            <a:endParaRPr lang="en-US" sz="2800" b="1" dirty="0"/>
          </a:p>
          <a:p>
            <a:r>
              <a:rPr lang="en-US" sz="2800" b="1" dirty="0"/>
              <a:t>2024</a:t>
            </a:r>
          </a:p>
        </p:txBody>
      </p:sp>
    </p:spTree>
    <p:extLst>
      <p:ext uri="{BB962C8B-B14F-4D97-AF65-F5344CB8AC3E}">
        <p14:creationId xmlns:p14="http://schemas.microsoft.com/office/powerpoint/2010/main" val="303675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4B8B-D0C9-5AAD-D38E-A603C08E1EC3}"/>
              </a:ext>
            </a:extLst>
          </p:cNvPr>
          <p:cNvSpPr>
            <a:spLocks noGrp="1"/>
          </p:cNvSpPr>
          <p:nvPr>
            <p:ph type="title"/>
          </p:nvPr>
        </p:nvSpPr>
        <p:spPr/>
        <p:txBody>
          <a:bodyPr/>
          <a:lstStyle/>
          <a:p>
            <a:r>
              <a:rPr lang="en-US" dirty="0"/>
              <a:t>Yellow Cards Issued in 2023 </a:t>
            </a:r>
          </a:p>
        </p:txBody>
      </p:sp>
      <p:graphicFrame>
        <p:nvGraphicFramePr>
          <p:cNvPr id="4" name="Content Placeholder 3">
            <a:extLst>
              <a:ext uri="{FF2B5EF4-FFF2-40B4-BE49-F238E27FC236}">
                <a16:creationId xmlns:a16="http://schemas.microsoft.com/office/drawing/2014/main" id="{397A3927-26F3-A3E5-0CDE-8244D9761E30}"/>
              </a:ext>
            </a:extLst>
          </p:cNvPr>
          <p:cNvGraphicFramePr>
            <a:graphicFrameLocks noGrp="1"/>
          </p:cNvGraphicFramePr>
          <p:nvPr>
            <p:ph idx="1"/>
            <p:extLst>
              <p:ext uri="{D42A27DB-BD31-4B8C-83A1-F6EECF244321}">
                <p14:modId xmlns:p14="http://schemas.microsoft.com/office/powerpoint/2010/main" val="872456380"/>
              </p:ext>
            </p:extLst>
          </p:nvPr>
        </p:nvGraphicFramePr>
        <p:xfrm>
          <a:off x="1105592" y="1321724"/>
          <a:ext cx="10141527" cy="4903802"/>
        </p:xfrm>
        <a:graphic>
          <a:graphicData uri="http://schemas.openxmlformats.org/drawingml/2006/table">
            <a:tbl>
              <a:tblPr>
                <a:tableStyleId>{5C22544A-7EE6-4342-B048-85BDC9FD1C3A}</a:tableStyleId>
              </a:tblPr>
              <a:tblGrid>
                <a:gridCol w="4616809">
                  <a:extLst>
                    <a:ext uri="{9D8B030D-6E8A-4147-A177-3AD203B41FA5}">
                      <a16:colId xmlns:a16="http://schemas.microsoft.com/office/drawing/2014/main" val="1867966282"/>
                    </a:ext>
                  </a:extLst>
                </a:gridCol>
                <a:gridCol w="5524718">
                  <a:extLst>
                    <a:ext uri="{9D8B030D-6E8A-4147-A177-3AD203B41FA5}">
                      <a16:colId xmlns:a16="http://schemas.microsoft.com/office/drawing/2014/main" val="786348251"/>
                    </a:ext>
                  </a:extLst>
                </a:gridCol>
              </a:tblGrid>
              <a:tr h="334192">
                <a:tc>
                  <a:txBody>
                    <a:bodyPr/>
                    <a:lstStyle/>
                    <a:p>
                      <a:pPr algn="ctr" fontAlgn="ctr"/>
                      <a:r>
                        <a:rPr lang="en-US" sz="1200" u="none" strike="noStrike" dirty="0">
                          <a:effectLst/>
                        </a:rPr>
                        <a:t>EV128.4</a:t>
                      </a:r>
                      <a:endParaRPr lang="en-US" sz="1200" b="0" i="0" u="none" strike="noStrike" dirty="0">
                        <a:solidFill>
                          <a:srgbClr val="000000"/>
                        </a:solidFill>
                        <a:effectLst/>
                        <a:latin typeface="Calibri" panose="020F0502020204030204" pitchFamily="34" charset="0"/>
                      </a:endParaRPr>
                    </a:p>
                  </a:txBody>
                  <a:tcPr marL="5651" marR="5651" marT="5651" marB="0" anchor="ctr"/>
                </a:tc>
                <a:tc>
                  <a:txBody>
                    <a:bodyPr/>
                    <a:lstStyle/>
                    <a:p>
                      <a:pPr algn="l" fontAlgn="b"/>
                      <a:r>
                        <a:rPr lang="en-US" sz="1200" u="none" strike="noStrike">
                          <a:effectLst/>
                        </a:rPr>
                        <a:t>Rider continued and completed cross country after a compulsory retirement</a:t>
                      </a:r>
                      <a:endParaRPr lang="en-US" sz="1200" b="0" i="0" u="none" strike="noStrike">
                        <a:solidFill>
                          <a:srgbClr val="000000"/>
                        </a:solidFill>
                        <a:effectLst/>
                        <a:latin typeface="Calibri" panose="020F0502020204030204" pitchFamily="34" charset="0"/>
                      </a:endParaRPr>
                    </a:p>
                  </a:txBody>
                  <a:tcPr marL="5651" marR="5651" marT="5651" marB="0" anchor="b"/>
                </a:tc>
                <a:extLst>
                  <a:ext uri="{0D108BD9-81ED-4DB2-BD59-A6C34878D82A}">
                    <a16:rowId xmlns:a16="http://schemas.microsoft.com/office/drawing/2014/main" val="1479717212"/>
                  </a:ext>
                </a:extLst>
              </a:tr>
              <a:tr h="182860">
                <a:tc>
                  <a:txBody>
                    <a:bodyPr/>
                    <a:lstStyle/>
                    <a:p>
                      <a:pPr algn="ctr" fontAlgn="ctr"/>
                      <a:r>
                        <a:rPr lang="en-US" sz="1200" u="none" strike="noStrike" dirty="0">
                          <a:effectLst/>
                        </a:rPr>
                        <a:t>GR1301.6</a:t>
                      </a:r>
                      <a:endParaRPr lang="en-US" sz="1200" b="0" i="0" u="none" strike="noStrike" dirty="0">
                        <a:solidFill>
                          <a:srgbClr val="000000"/>
                        </a:solidFill>
                        <a:effectLst/>
                        <a:latin typeface="Calibri" panose="020F0502020204030204" pitchFamily="34" charset="0"/>
                      </a:endParaRPr>
                    </a:p>
                  </a:txBody>
                  <a:tcPr marL="5651" marR="5651" marT="5651" marB="0" anchor="ctr"/>
                </a:tc>
                <a:tc>
                  <a:txBody>
                    <a:bodyPr/>
                    <a:lstStyle/>
                    <a:p>
                      <a:pPr algn="l" fontAlgn="b"/>
                      <a:r>
                        <a:rPr lang="en-US" sz="1200" u="none" strike="noStrike">
                          <a:effectLst/>
                        </a:rPr>
                        <a:t>Loose dog at competition in the stable area</a:t>
                      </a:r>
                      <a:endParaRPr lang="en-US" sz="1200" b="0" i="0" u="none" strike="noStrike">
                        <a:solidFill>
                          <a:srgbClr val="000000"/>
                        </a:solidFill>
                        <a:effectLst/>
                        <a:latin typeface="Calibri" panose="020F0502020204030204" pitchFamily="34" charset="0"/>
                      </a:endParaRPr>
                    </a:p>
                  </a:txBody>
                  <a:tcPr marL="5651" marR="5651" marT="5651" marB="0" anchor="b"/>
                </a:tc>
                <a:extLst>
                  <a:ext uri="{0D108BD9-81ED-4DB2-BD59-A6C34878D82A}">
                    <a16:rowId xmlns:a16="http://schemas.microsoft.com/office/drawing/2014/main" val="2767324636"/>
                  </a:ext>
                </a:extLst>
              </a:tr>
              <a:tr h="498135">
                <a:tc>
                  <a:txBody>
                    <a:bodyPr/>
                    <a:lstStyle/>
                    <a:p>
                      <a:pPr algn="ctr" fontAlgn="ctr"/>
                      <a:r>
                        <a:rPr lang="en-US" sz="1200" u="none" strike="noStrike" dirty="0">
                          <a:effectLst/>
                        </a:rPr>
                        <a:t>EV111.1</a:t>
                      </a:r>
                      <a:endParaRPr lang="en-US" sz="1200" b="0" i="0" u="none" strike="noStrike" dirty="0">
                        <a:solidFill>
                          <a:srgbClr val="000000"/>
                        </a:solidFill>
                        <a:effectLst/>
                        <a:latin typeface="Calibri" panose="020F0502020204030204" pitchFamily="34" charset="0"/>
                      </a:endParaRPr>
                    </a:p>
                  </a:txBody>
                  <a:tcPr marL="5651" marR="5651" marT="5651" marB="0" anchor="ctr"/>
                </a:tc>
                <a:tc>
                  <a:txBody>
                    <a:bodyPr/>
                    <a:lstStyle/>
                    <a:p>
                      <a:pPr algn="l" fontAlgn="b"/>
                      <a:r>
                        <a:rPr lang="en-US" sz="1200" u="none" strike="noStrike">
                          <a:effectLst/>
                        </a:rPr>
                        <a:t>Trainer rode student's horse in the warm up after 3 pm the day before the event. Trainer knew of the rule but thought the time cut off was 6pm</a:t>
                      </a:r>
                      <a:endParaRPr lang="en-US" sz="1200" b="0" i="0" u="none" strike="noStrike">
                        <a:solidFill>
                          <a:srgbClr val="000000"/>
                        </a:solidFill>
                        <a:effectLst/>
                        <a:latin typeface="Calibri" panose="020F0502020204030204" pitchFamily="34" charset="0"/>
                      </a:endParaRPr>
                    </a:p>
                  </a:txBody>
                  <a:tcPr marL="5651" marR="5651" marT="5651" marB="0" anchor="b"/>
                </a:tc>
                <a:extLst>
                  <a:ext uri="{0D108BD9-81ED-4DB2-BD59-A6C34878D82A}">
                    <a16:rowId xmlns:a16="http://schemas.microsoft.com/office/drawing/2014/main" val="3029872988"/>
                  </a:ext>
                </a:extLst>
              </a:tr>
              <a:tr h="334192">
                <a:tc>
                  <a:txBody>
                    <a:bodyPr/>
                    <a:lstStyle/>
                    <a:p>
                      <a:pPr algn="ctr" fontAlgn="ctr"/>
                      <a:r>
                        <a:rPr lang="en-US" sz="1200" u="none" strike="noStrike">
                          <a:effectLst/>
                        </a:rPr>
                        <a:t>EV 121.10</a:t>
                      </a:r>
                      <a:endParaRPr lang="en-US" sz="1200" b="0" i="0" u="none" strike="noStrike">
                        <a:solidFill>
                          <a:srgbClr val="000000"/>
                        </a:solidFill>
                        <a:effectLst/>
                        <a:latin typeface="Calibri" panose="020F0502020204030204" pitchFamily="34" charset="0"/>
                      </a:endParaRPr>
                    </a:p>
                  </a:txBody>
                  <a:tcPr marL="5651" marR="5651" marT="5651" marB="0" anchor="ctr"/>
                </a:tc>
                <a:tc>
                  <a:txBody>
                    <a:bodyPr/>
                    <a:lstStyle/>
                    <a:p>
                      <a:pPr algn="l" fontAlgn="b"/>
                      <a:r>
                        <a:rPr lang="en-US" sz="1200" u="none" strike="noStrike">
                          <a:effectLst/>
                        </a:rPr>
                        <a:t>Rider was eliminated at fence 13. Fence judge told rider to leave, directions were ignored and rider jumped subsequent jump</a:t>
                      </a:r>
                      <a:endParaRPr lang="en-US" sz="1200" b="0" i="0" u="none" strike="noStrike">
                        <a:solidFill>
                          <a:srgbClr val="000000"/>
                        </a:solidFill>
                        <a:effectLst/>
                        <a:latin typeface="Calibri" panose="020F0502020204030204" pitchFamily="34" charset="0"/>
                      </a:endParaRPr>
                    </a:p>
                  </a:txBody>
                  <a:tcPr marL="5651" marR="5651" marT="5651" marB="0" anchor="b"/>
                </a:tc>
                <a:extLst>
                  <a:ext uri="{0D108BD9-81ED-4DB2-BD59-A6C34878D82A}">
                    <a16:rowId xmlns:a16="http://schemas.microsoft.com/office/drawing/2014/main" val="3664235066"/>
                  </a:ext>
                </a:extLst>
              </a:tr>
              <a:tr h="182860">
                <a:tc>
                  <a:txBody>
                    <a:bodyPr/>
                    <a:lstStyle/>
                    <a:p>
                      <a:pPr algn="ctr" fontAlgn="ctr"/>
                      <a:r>
                        <a:rPr lang="en-US" sz="1200" u="none" strike="noStrike" dirty="0">
                          <a:effectLst/>
                        </a:rPr>
                        <a:t>GR1301.6</a:t>
                      </a:r>
                      <a:endParaRPr lang="en-US" sz="1200" b="0" i="0" u="none" strike="noStrike" dirty="0">
                        <a:solidFill>
                          <a:srgbClr val="000000"/>
                        </a:solidFill>
                        <a:effectLst/>
                        <a:latin typeface="Calibri" panose="020F0502020204030204" pitchFamily="34" charset="0"/>
                      </a:endParaRPr>
                    </a:p>
                  </a:txBody>
                  <a:tcPr marL="5651" marR="5651" marT="5651" marB="0" anchor="ctr"/>
                </a:tc>
                <a:tc>
                  <a:txBody>
                    <a:bodyPr/>
                    <a:lstStyle/>
                    <a:p>
                      <a:pPr algn="l" fontAlgn="b"/>
                      <a:r>
                        <a:rPr lang="en-US" sz="1200" u="none" strike="noStrike">
                          <a:effectLst/>
                        </a:rPr>
                        <a:t>Loose dog on cross country course</a:t>
                      </a:r>
                      <a:endParaRPr lang="en-US" sz="1200" b="0" i="0" u="none" strike="noStrike">
                        <a:solidFill>
                          <a:srgbClr val="000000"/>
                        </a:solidFill>
                        <a:effectLst/>
                        <a:latin typeface="Calibri" panose="020F0502020204030204" pitchFamily="34" charset="0"/>
                      </a:endParaRPr>
                    </a:p>
                  </a:txBody>
                  <a:tcPr marL="5651" marR="5651" marT="5651" marB="0" anchor="b"/>
                </a:tc>
                <a:extLst>
                  <a:ext uri="{0D108BD9-81ED-4DB2-BD59-A6C34878D82A}">
                    <a16:rowId xmlns:a16="http://schemas.microsoft.com/office/drawing/2014/main" val="4023179696"/>
                  </a:ext>
                </a:extLst>
              </a:tr>
              <a:tr h="334192">
                <a:tc>
                  <a:txBody>
                    <a:bodyPr/>
                    <a:lstStyle/>
                    <a:p>
                      <a:pPr algn="ctr" fontAlgn="ctr"/>
                      <a:r>
                        <a:rPr lang="en-US" sz="1200" u="none" strike="noStrike">
                          <a:effectLst/>
                        </a:rPr>
                        <a:t>GR1301.6</a:t>
                      </a:r>
                      <a:endParaRPr lang="en-US" sz="1200" b="0" i="0" u="none" strike="noStrike">
                        <a:solidFill>
                          <a:srgbClr val="000000"/>
                        </a:solidFill>
                        <a:effectLst/>
                        <a:latin typeface="Calibri" panose="020F0502020204030204" pitchFamily="34" charset="0"/>
                      </a:endParaRPr>
                    </a:p>
                  </a:txBody>
                  <a:tcPr marL="5651" marR="5651" marT="5651" marB="0" anchor="ctr"/>
                </a:tc>
                <a:tc>
                  <a:txBody>
                    <a:bodyPr/>
                    <a:lstStyle/>
                    <a:p>
                      <a:pPr algn="l" fontAlgn="b"/>
                      <a:r>
                        <a:rPr lang="en-US" sz="1200" u="none" strike="noStrike" dirty="0">
                          <a:effectLst/>
                        </a:rPr>
                        <a:t>Competitor was driving around the cross country with her dog running loose</a:t>
                      </a:r>
                      <a:endParaRPr lang="en-US" sz="1200" b="0" i="0" u="none" strike="noStrike" dirty="0">
                        <a:solidFill>
                          <a:srgbClr val="000000"/>
                        </a:solidFill>
                        <a:effectLst/>
                        <a:latin typeface="Calibri" panose="020F0502020204030204" pitchFamily="34" charset="0"/>
                      </a:endParaRPr>
                    </a:p>
                  </a:txBody>
                  <a:tcPr marL="5651" marR="5651" marT="5651" marB="0" anchor="b"/>
                </a:tc>
                <a:extLst>
                  <a:ext uri="{0D108BD9-81ED-4DB2-BD59-A6C34878D82A}">
                    <a16:rowId xmlns:a16="http://schemas.microsoft.com/office/drawing/2014/main" val="3328603966"/>
                  </a:ext>
                </a:extLst>
              </a:tr>
              <a:tr h="498135">
                <a:tc>
                  <a:txBody>
                    <a:bodyPr/>
                    <a:lstStyle/>
                    <a:p>
                      <a:pPr algn="ctr" fontAlgn="ctr"/>
                      <a:r>
                        <a:rPr lang="en-US" sz="1200" u="none" strike="noStrike">
                          <a:effectLst/>
                        </a:rPr>
                        <a:t>GR1301.6</a:t>
                      </a:r>
                      <a:endParaRPr lang="en-US" sz="1200" b="0" i="0" u="none" strike="noStrike">
                        <a:solidFill>
                          <a:srgbClr val="000000"/>
                        </a:solidFill>
                        <a:effectLst/>
                        <a:latin typeface="Calibri" panose="020F0502020204030204" pitchFamily="34" charset="0"/>
                      </a:endParaRPr>
                    </a:p>
                  </a:txBody>
                  <a:tcPr marL="5651" marR="5651" marT="5651" marB="0" anchor="ctr"/>
                </a:tc>
                <a:tc>
                  <a:txBody>
                    <a:bodyPr/>
                    <a:lstStyle/>
                    <a:p>
                      <a:pPr algn="l" fontAlgn="b"/>
                      <a:r>
                        <a:rPr lang="en-US" sz="1200" u="none" strike="noStrike" dirty="0">
                          <a:effectLst/>
                        </a:rPr>
                        <a:t>On multiple occasions dog were seen off leash and wondering the show grounds. The dogs approached other dogs on leash and wandered to other stalls and campers. </a:t>
                      </a:r>
                      <a:endParaRPr lang="en-US" sz="1200" b="0" i="0" u="none" strike="noStrike" dirty="0">
                        <a:solidFill>
                          <a:srgbClr val="000000"/>
                        </a:solidFill>
                        <a:effectLst/>
                        <a:latin typeface="Calibri" panose="020F0502020204030204" pitchFamily="34" charset="0"/>
                      </a:endParaRPr>
                    </a:p>
                  </a:txBody>
                  <a:tcPr marL="5651" marR="5651" marT="5651" marB="0" anchor="b"/>
                </a:tc>
                <a:extLst>
                  <a:ext uri="{0D108BD9-81ED-4DB2-BD59-A6C34878D82A}">
                    <a16:rowId xmlns:a16="http://schemas.microsoft.com/office/drawing/2014/main" val="2349672399"/>
                  </a:ext>
                </a:extLst>
              </a:tr>
              <a:tr h="662078">
                <a:tc>
                  <a:txBody>
                    <a:bodyPr/>
                    <a:lstStyle/>
                    <a:p>
                      <a:pPr algn="ctr" fontAlgn="ctr"/>
                      <a:r>
                        <a:rPr lang="en-US" sz="1200" u="none" strike="noStrike" dirty="0">
                          <a:effectLst/>
                        </a:rPr>
                        <a:t>GR1301.6</a:t>
                      </a:r>
                      <a:endParaRPr lang="en-US" sz="1200" b="0" i="0" u="none" strike="noStrike" dirty="0">
                        <a:solidFill>
                          <a:srgbClr val="000000"/>
                        </a:solidFill>
                        <a:effectLst/>
                        <a:latin typeface="Calibri" panose="020F0502020204030204" pitchFamily="34" charset="0"/>
                      </a:endParaRPr>
                    </a:p>
                  </a:txBody>
                  <a:tcPr marL="5651" marR="5651" marT="5651" marB="0" anchor="ctr"/>
                </a:tc>
                <a:tc>
                  <a:txBody>
                    <a:bodyPr/>
                    <a:lstStyle/>
                    <a:p>
                      <a:pPr algn="l" fontAlgn="b"/>
                      <a:r>
                        <a:rPr lang="en-US" sz="1200" u="none" strike="noStrike" dirty="0">
                          <a:effectLst/>
                        </a:rPr>
                        <a:t>Dog was seen loose, off leash chasing farm owners cat behind office. Dog then went after the farm owner behind the knee and hand. Owner told to leave dog in trailer. Dog was seen outside again after incident. </a:t>
                      </a:r>
                      <a:endParaRPr lang="en-US" sz="1200" b="0" i="0" u="none" strike="noStrike" dirty="0">
                        <a:solidFill>
                          <a:srgbClr val="000000"/>
                        </a:solidFill>
                        <a:effectLst/>
                        <a:latin typeface="Calibri" panose="020F0502020204030204" pitchFamily="34" charset="0"/>
                      </a:endParaRPr>
                    </a:p>
                  </a:txBody>
                  <a:tcPr marL="5651" marR="5651" marT="5651" marB="0" anchor="b"/>
                </a:tc>
                <a:extLst>
                  <a:ext uri="{0D108BD9-81ED-4DB2-BD59-A6C34878D82A}">
                    <a16:rowId xmlns:a16="http://schemas.microsoft.com/office/drawing/2014/main" val="1845773672"/>
                  </a:ext>
                </a:extLst>
              </a:tr>
              <a:tr h="498135">
                <a:tc>
                  <a:txBody>
                    <a:bodyPr/>
                    <a:lstStyle/>
                    <a:p>
                      <a:pPr algn="ctr" fontAlgn="ctr"/>
                      <a:r>
                        <a:rPr lang="en-US" sz="1200" u="none" strike="noStrike">
                          <a:effectLst/>
                        </a:rPr>
                        <a:t>GR1301.6</a:t>
                      </a:r>
                      <a:endParaRPr lang="en-US" sz="1200" b="0" i="0" u="none" strike="noStrike">
                        <a:solidFill>
                          <a:srgbClr val="000000"/>
                        </a:solidFill>
                        <a:effectLst/>
                        <a:latin typeface="Calibri" panose="020F0502020204030204" pitchFamily="34" charset="0"/>
                      </a:endParaRPr>
                    </a:p>
                  </a:txBody>
                  <a:tcPr marL="5651" marR="5651" marT="5651" marB="0" anchor="ctr"/>
                </a:tc>
                <a:tc>
                  <a:txBody>
                    <a:bodyPr/>
                    <a:lstStyle/>
                    <a:p>
                      <a:pPr algn="l" fontAlgn="b"/>
                      <a:r>
                        <a:rPr lang="en-US" sz="1200" u="none" strike="noStrike" dirty="0">
                          <a:effectLst/>
                        </a:rPr>
                        <a:t>On multiple occasions dog were seen off leash and wondering the show grounds. The dogs approached other dogs on leash and wandered to other stalls and campers. </a:t>
                      </a:r>
                      <a:endParaRPr lang="en-US" sz="1200" b="0" i="0" u="none" strike="noStrike" dirty="0">
                        <a:solidFill>
                          <a:srgbClr val="000000"/>
                        </a:solidFill>
                        <a:effectLst/>
                        <a:latin typeface="Calibri" panose="020F0502020204030204" pitchFamily="34" charset="0"/>
                      </a:endParaRPr>
                    </a:p>
                  </a:txBody>
                  <a:tcPr marL="5651" marR="5651" marT="5651" marB="0" anchor="b"/>
                </a:tc>
                <a:extLst>
                  <a:ext uri="{0D108BD9-81ED-4DB2-BD59-A6C34878D82A}">
                    <a16:rowId xmlns:a16="http://schemas.microsoft.com/office/drawing/2014/main" val="3215008032"/>
                  </a:ext>
                </a:extLst>
              </a:tr>
              <a:tr h="498135">
                <a:tc>
                  <a:txBody>
                    <a:bodyPr/>
                    <a:lstStyle/>
                    <a:p>
                      <a:pPr algn="ctr" fontAlgn="ctr"/>
                      <a:r>
                        <a:rPr lang="en-US" sz="1200" u="none" strike="noStrike">
                          <a:effectLst/>
                        </a:rPr>
                        <a:t>EV113.2</a:t>
                      </a:r>
                      <a:endParaRPr lang="en-US" sz="1200" b="0" i="0" u="none" strike="noStrike">
                        <a:solidFill>
                          <a:srgbClr val="000000"/>
                        </a:solidFill>
                        <a:effectLst/>
                        <a:latin typeface="Calibri" panose="020F0502020204030204" pitchFamily="34" charset="0"/>
                      </a:endParaRPr>
                    </a:p>
                  </a:txBody>
                  <a:tcPr marL="5651" marR="5651" marT="5651" marB="0" anchor="ctr"/>
                </a:tc>
                <a:tc>
                  <a:txBody>
                    <a:bodyPr/>
                    <a:lstStyle/>
                    <a:p>
                      <a:pPr algn="l" fontAlgn="b"/>
                      <a:r>
                        <a:rPr lang="en-US" sz="1200" u="none" strike="noStrike" dirty="0">
                          <a:effectLst/>
                        </a:rPr>
                        <a:t>Horse was galloping out of control on cross country; jumped out of the roped off lane, then rider turned around and jumped back in and continued</a:t>
                      </a:r>
                      <a:endParaRPr lang="en-US" sz="1200" b="0" i="0" u="none" strike="noStrike" dirty="0">
                        <a:solidFill>
                          <a:srgbClr val="000000"/>
                        </a:solidFill>
                        <a:effectLst/>
                        <a:latin typeface="Calibri" panose="020F0502020204030204" pitchFamily="34" charset="0"/>
                      </a:endParaRPr>
                    </a:p>
                  </a:txBody>
                  <a:tcPr marL="5651" marR="5651" marT="5651" marB="0" anchor="b"/>
                </a:tc>
                <a:extLst>
                  <a:ext uri="{0D108BD9-81ED-4DB2-BD59-A6C34878D82A}">
                    <a16:rowId xmlns:a16="http://schemas.microsoft.com/office/drawing/2014/main" val="2721131474"/>
                  </a:ext>
                </a:extLst>
              </a:tr>
              <a:tr h="832327">
                <a:tc>
                  <a:txBody>
                    <a:bodyPr/>
                    <a:lstStyle/>
                    <a:p>
                      <a:pPr algn="ctr" fontAlgn="ctr"/>
                      <a:r>
                        <a:rPr lang="en-US" sz="1200" u="none" strike="noStrike">
                          <a:effectLst/>
                        </a:rPr>
                        <a:t>EV113</a:t>
                      </a:r>
                      <a:endParaRPr lang="en-US" sz="1200" b="0" i="0" u="none" strike="noStrike">
                        <a:solidFill>
                          <a:srgbClr val="000000"/>
                        </a:solidFill>
                        <a:effectLst/>
                        <a:latin typeface="Calibri" panose="020F0502020204030204" pitchFamily="34" charset="0"/>
                      </a:endParaRPr>
                    </a:p>
                  </a:txBody>
                  <a:tcPr marL="5651" marR="5651" marT="5651" marB="0" anchor="ctr"/>
                </a:tc>
                <a:tc>
                  <a:txBody>
                    <a:bodyPr/>
                    <a:lstStyle/>
                    <a:p>
                      <a:pPr algn="l" fontAlgn="b"/>
                      <a:r>
                        <a:rPr lang="en-US" sz="1200" u="none" strike="noStrike" dirty="0">
                          <a:effectLst/>
                        </a:rPr>
                        <a:t>Rider was eliminated for 3 refusals. Left the ingate/out gate at a gallop, jumped a warm-up fence and then galloped circles with the horse. Rider was then rude to the TD when approached about the dangerous riding. Rider loudly proclaimed it was people like the TD who were ruining the sport. </a:t>
                      </a:r>
                      <a:endParaRPr lang="en-US" sz="1200" b="0" i="0" u="none" strike="noStrike" dirty="0">
                        <a:solidFill>
                          <a:srgbClr val="000000"/>
                        </a:solidFill>
                        <a:effectLst/>
                        <a:latin typeface="Calibri" panose="020F0502020204030204" pitchFamily="34" charset="0"/>
                      </a:endParaRPr>
                    </a:p>
                  </a:txBody>
                  <a:tcPr marL="5651" marR="5651" marT="5651" marB="0" anchor="b"/>
                </a:tc>
                <a:extLst>
                  <a:ext uri="{0D108BD9-81ED-4DB2-BD59-A6C34878D82A}">
                    <a16:rowId xmlns:a16="http://schemas.microsoft.com/office/drawing/2014/main" val="3056743947"/>
                  </a:ext>
                </a:extLst>
              </a:tr>
            </a:tbl>
          </a:graphicData>
        </a:graphic>
      </p:graphicFrame>
    </p:spTree>
    <p:extLst>
      <p:ext uri="{BB962C8B-B14F-4D97-AF65-F5344CB8AC3E}">
        <p14:creationId xmlns:p14="http://schemas.microsoft.com/office/powerpoint/2010/main" val="3167921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AB5F-A8E9-DE10-17D5-A1A0B6116708}"/>
              </a:ext>
            </a:extLst>
          </p:cNvPr>
          <p:cNvSpPr>
            <a:spLocks noGrp="1"/>
          </p:cNvSpPr>
          <p:nvPr>
            <p:ph type="title"/>
          </p:nvPr>
        </p:nvSpPr>
        <p:spPr/>
        <p:txBody>
          <a:bodyPr/>
          <a:lstStyle/>
          <a:p>
            <a:r>
              <a:rPr lang="en-US" dirty="0"/>
              <a:t>EV 113 Dangerous Riding:  new language</a:t>
            </a:r>
          </a:p>
        </p:txBody>
      </p:sp>
      <p:sp>
        <p:nvSpPr>
          <p:cNvPr id="3" name="Content Placeholder 2">
            <a:extLst>
              <a:ext uri="{FF2B5EF4-FFF2-40B4-BE49-F238E27FC236}">
                <a16:creationId xmlns:a16="http://schemas.microsoft.com/office/drawing/2014/main" id="{6BCDDF20-A451-55B9-82FD-24F68FD84E12}"/>
              </a:ext>
            </a:extLst>
          </p:cNvPr>
          <p:cNvSpPr>
            <a:spLocks noGrp="1"/>
          </p:cNvSpPr>
          <p:nvPr>
            <p:ph idx="1"/>
          </p:nvPr>
        </p:nvSpPr>
        <p:spPr/>
        <p:txBody>
          <a:bodyPr>
            <a:normAutofit fontScale="77500" lnSpcReduction="20000"/>
          </a:bodyPr>
          <a:lstStyle/>
          <a:p>
            <a:pPr marL="0" indent="0">
              <a:buNone/>
            </a:pPr>
            <a:r>
              <a:rPr lang="en-US" dirty="0"/>
              <a:t>1. Dangerous Riding is considered any Athlete who rides in such a way as to constitute a hazard to the safety or well-being of the Athlete, Horse, other Athletes, their Horses, spectators, or others during the competition. Dangerous Riding may include but is not limited to the following: </a:t>
            </a:r>
          </a:p>
          <a:p>
            <a:r>
              <a:rPr lang="en-US" dirty="0"/>
              <a:t>a. Riding out of control (Horse clearly not responding to the Athletes restraining or driving aids). </a:t>
            </a:r>
          </a:p>
          <a:p>
            <a:r>
              <a:rPr lang="en-US" dirty="0"/>
              <a:t>b. Riding Obstacles too fast or too slow. </a:t>
            </a:r>
          </a:p>
          <a:p>
            <a:r>
              <a:rPr lang="en-US" dirty="0"/>
              <a:t>c. Repeatedly standing off fences too far (pushing the Horse to the base of the Obstacle, firing the Horse to the fence). </a:t>
            </a:r>
          </a:p>
          <a:p>
            <a:r>
              <a:rPr lang="en-US" dirty="0"/>
              <a:t>d. Repeatedly being ahead or behind the Horse’s movement when jumping. </a:t>
            </a:r>
          </a:p>
          <a:p>
            <a:r>
              <a:rPr lang="en-US" dirty="0"/>
              <a:t>e. Series of dangerous jumps.</a:t>
            </a:r>
          </a:p>
          <a:p>
            <a:r>
              <a:rPr lang="en-US" dirty="0"/>
              <a:t> f. Severe lack of responsiveness from the Horse or the Athlete.</a:t>
            </a:r>
          </a:p>
          <a:p>
            <a:r>
              <a:rPr lang="en-US" dirty="0"/>
              <a:t> g. Continuing after three clear refusals, a fall, or any form of Elimination. h. Endangering the public in any way (e.g., jumping out of the roped track). </a:t>
            </a:r>
          </a:p>
        </p:txBody>
      </p:sp>
    </p:spTree>
    <p:extLst>
      <p:ext uri="{BB962C8B-B14F-4D97-AF65-F5344CB8AC3E}">
        <p14:creationId xmlns:p14="http://schemas.microsoft.com/office/powerpoint/2010/main" val="3511426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536B-62EE-479A-0E1E-7C80120E190A}"/>
              </a:ext>
            </a:extLst>
          </p:cNvPr>
          <p:cNvSpPr>
            <a:spLocks noGrp="1"/>
          </p:cNvSpPr>
          <p:nvPr>
            <p:ph type="title"/>
          </p:nvPr>
        </p:nvSpPr>
        <p:spPr/>
        <p:txBody>
          <a:bodyPr/>
          <a:lstStyle/>
          <a:p>
            <a:r>
              <a:rPr lang="en-US" dirty="0"/>
              <a:t>	Dangerous Ridings Given in 2023</a:t>
            </a:r>
          </a:p>
        </p:txBody>
      </p:sp>
      <p:sp>
        <p:nvSpPr>
          <p:cNvPr id="3" name="Content Placeholder 2">
            <a:extLst>
              <a:ext uri="{FF2B5EF4-FFF2-40B4-BE49-F238E27FC236}">
                <a16:creationId xmlns:a16="http://schemas.microsoft.com/office/drawing/2014/main" id="{47E8F820-D6B4-20D3-E9A8-7694EDEA45ED}"/>
              </a:ext>
            </a:extLst>
          </p:cNvPr>
          <p:cNvSpPr>
            <a:spLocks noGrp="1"/>
          </p:cNvSpPr>
          <p:nvPr>
            <p:ph idx="1"/>
          </p:nvPr>
        </p:nvSpPr>
        <p:spPr/>
        <p:txBody>
          <a:bodyPr>
            <a:normAutofit lnSpcReduction="10000"/>
          </a:bodyPr>
          <a:lstStyle/>
          <a:p>
            <a:pPr marL="0" indent="0">
              <a:buNone/>
            </a:pPr>
            <a:r>
              <a:rPr lang="en-US" dirty="0"/>
              <a:t>Total of 8 Dangerous Riding given in 2023</a:t>
            </a:r>
          </a:p>
          <a:p>
            <a:pPr marL="0" indent="0">
              <a:buNone/>
            </a:pPr>
            <a:r>
              <a:rPr lang="en-US" dirty="0"/>
              <a:t>-2 at Intermediate</a:t>
            </a:r>
          </a:p>
          <a:p>
            <a:pPr marL="0" indent="0">
              <a:buNone/>
            </a:pPr>
            <a:r>
              <a:rPr lang="en-US" dirty="0"/>
              <a:t>-1 at CCI 2star</a:t>
            </a:r>
          </a:p>
          <a:p>
            <a:pPr marL="0" indent="0">
              <a:buNone/>
            </a:pPr>
            <a:r>
              <a:rPr lang="en-US" dirty="0"/>
              <a:t>-2 at Preliminary</a:t>
            </a:r>
          </a:p>
          <a:p>
            <a:pPr marL="0" indent="0">
              <a:buNone/>
            </a:pPr>
            <a:r>
              <a:rPr lang="en-US" dirty="0"/>
              <a:t>-1 at Novice</a:t>
            </a:r>
          </a:p>
          <a:p>
            <a:pPr marL="0" indent="0">
              <a:buNone/>
            </a:pPr>
            <a:r>
              <a:rPr lang="en-US" dirty="0"/>
              <a:t>-2 at Beginner Novice</a:t>
            </a:r>
          </a:p>
          <a:p>
            <a:pPr marL="0" indent="0">
              <a:buNone/>
            </a:pPr>
            <a:endParaRPr lang="en-US" dirty="0"/>
          </a:p>
          <a:p>
            <a:pPr marL="0" indent="0">
              <a:buNone/>
            </a:pPr>
            <a:r>
              <a:rPr lang="en-US" dirty="0"/>
              <a:t>4 of these DR’s were eliminations  1 involved a rider </a:t>
            </a:r>
            <a:r>
              <a:rPr lang="en-US" dirty="0" err="1"/>
              <a:t>fall,the</a:t>
            </a:r>
            <a:r>
              <a:rPr lang="en-US" dirty="0"/>
              <a:t> remainder were given 25 penalty points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40119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054287-4506-3B1A-6658-7169F2A738B5}"/>
              </a:ext>
            </a:extLst>
          </p:cNvPr>
          <p:cNvSpPr>
            <a:spLocks noGrp="1"/>
          </p:cNvSpPr>
          <p:nvPr>
            <p:ph type="title"/>
          </p:nvPr>
        </p:nvSpPr>
        <p:spPr>
          <a:xfrm>
            <a:off x="761800" y="762001"/>
            <a:ext cx="5334197" cy="1708242"/>
          </a:xfrm>
        </p:spPr>
        <p:txBody>
          <a:bodyPr anchor="ctr">
            <a:normAutofit/>
          </a:bodyPr>
          <a:lstStyle/>
          <a:p>
            <a:r>
              <a:rPr lang="en-US" sz="4000"/>
              <a:t>Watch List</a:t>
            </a:r>
          </a:p>
        </p:txBody>
      </p:sp>
      <p:sp>
        <p:nvSpPr>
          <p:cNvPr id="3" name="Content Placeholder 2">
            <a:extLst>
              <a:ext uri="{FF2B5EF4-FFF2-40B4-BE49-F238E27FC236}">
                <a16:creationId xmlns:a16="http://schemas.microsoft.com/office/drawing/2014/main" id="{B4CE5CB6-F731-86A5-D0B7-7E7928026715}"/>
              </a:ext>
            </a:extLst>
          </p:cNvPr>
          <p:cNvSpPr>
            <a:spLocks noGrp="1"/>
          </p:cNvSpPr>
          <p:nvPr>
            <p:ph idx="1"/>
          </p:nvPr>
        </p:nvSpPr>
        <p:spPr>
          <a:xfrm>
            <a:off x="761800" y="2470244"/>
            <a:ext cx="5334197" cy="3769835"/>
          </a:xfrm>
        </p:spPr>
        <p:txBody>
          <a:bodyPr anchor="ctr">
            <a:normAutofit/>
          </a:bodyPr>
          <a:lstStyle/>
          <a:p>
            <a:r>
              <a:rPr lang="en-US" sz="1700" b="0" i="0" dirty="0">
                <a:effectLst/>
                <a:latin typeface="Lato" panose="020F0502020204030203" pitchFamily="34" charset="0"/>
              </a:rPr>
              <a:t>The USEF Eventing Watch List</a:t>
            </a:r>
            <a:r>
              <a:rPr lang="en-US" sz="1700" b="1" i="0" dirty="0">
                <a:effectLst/>
                <a:latin typeface="Lato" panose="020F0502020204030203" pitchFamily="34" charset="0"/>
              </a:rPr>
              <a:t> </a:t>
            </a:r>
            <a:r>
              <a:rPr lang="en-US" sz="1700" b="0" i="0" dirty="0">
                <a:effectLst/>
                <a:latin typeface="Lato" panose="020F0502020204030203" pitchFamily="34" charset="0"/>
              </a:rPr>
              <a:t>("Watch List”) is comprised of USEF and/or USEA members competing in the U.S. who have been identified as displaying potentially dangerous or unsafe riding (see definitions below) during warm-up or any phase at a USEF Eventing Licensed Competition, received an FEI Eventing Recorded Warning or Yellow Card for Dangerous Riding at any FEI event, been penalized at a national competition for Dangerous Riding, or received a Yellow Warning card for Dangerous Riding at a national competition. The goal of the Watch List is to improve rider safety and provide Licensed Officials (Technical Delegates and Ground Jury) the opportunity to observe athletes at future events.</a:t>
            </a:r>
          </a:p>
          <a:p>
            <a:pPr marL="0" indent="0">
              <a:buNone/>
            </a:pPr>
            <a:endParaRPr lang="en-US" sz="1700" b="0" i="0" dirty="0">
              <a:effectLst/>
              <a:latin typeface="Lato" panose="020F0502020204030203" pitchFamily="34" charset="0"/>
            </a:endParaRPr>
          </a:p>
          <a:p>
            <a:endParaRPr lang="en-US" sz="1700" dirty="0"/>
          </a:p>
        </p:txBody>
      </p:sp>
      <p:pic>
        <p:nvPicPr>
          <p:cNvPr id="5" name="Picture 4" descr="Stopwatch with time motion blur">
            <a:extLst>
              <a:ext uri="{FF2B5EF4-FFF2-40B4-BE49-F238E27FC236}">
                <a16:creationId xmlns:a16="http://schemas.microsoft.com/office/drawing/2014/main" id="{E8DE5929-0151-56E7-4EE5-2A4D9D876C83}"/>
              </a:ext>
            </a:extLst>
          </p:cNvPr>
          <p:cNvPicPr>
            <a:picLocks noChangeAspect="1"/>
          </p:cNvPicPr>
          <p:nvPr/>
        </p:nvPicPr>
        <p:blipFill>
          <a:blip r:embed="rId2"/>
          <a:srcRect r="4" b="14156"/>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899175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5901-E8C6-BA51-790C-DC1E0A6E62A9}"/>
              </a:ext>
            </a:extLst>
          </p:cNvPr>
          <p:cNvSpPr>
            <a:spLocks noGrp="1"/>
          </p:cNvSpPr>
          <p:nvPr>
            <p:ph type="title"/>
          </p:nvPr>
        </p:nvSpPr>
        <p:spPr/>
        <p:txBody>
          <a:bodyPr/>
          <a:lstStyle/>
          <a:p>
            <a:r>
              <a:rPr lang="en-US" dirty="0"/>
              <a:t>Watch List	</a:t>
            </a:r>
          </a:p>
        </p:txBody>
      </p:sp>
      <p:sp>
        <p:nvSpPr>
          <p:cNvPr id="3" name="Content Placeholder 2">
            <a:extLst>
              <a:ext uri="{FF2B5EF4-FFF2-40B4-BE49-F238E27FC236}">
                <a16:creationId xmlns:a16="http://schemas.microsoft.com/office/drawing/2014/main" id="{E2FC3B34-732A-5497-2F6C-B5E2059B0BE0}"/>
              </a:ext>
            </a:extLst>
          </p:cNvPr>
          <p:cNvSpPr>
            <a:spLocks noGrp="1"/>
          </p:cNvSpPr>
          <p:nvPr>
            <p:ph idx="1"/>
          </p:nvPr>
        </p:nvSpPr>
        <p:spPr/>
        <p:txBody>
          <a:bodyPr>
            <a:normAutofit lnSpcReduction="10000"/>
          </a:bodyPr>
          <a:lstStyle/>
          <a:p>
            <a:r>
              <a:rPr lang="en-US" dirty="0"/>
              <a:t>19 athletes on the Watch List and reasons:</a:t>
            </a:r>
          </a:p>
          <a:p>
            <a:pPr>
              <a:buFontTx/>
              <a:buChar char="-"/>
            </a:pPr>
            <a:r>
              <a:rPr lang="en-US" dirty="0"/>
              <a:t>Automatically put on the watch list if you receive a Recorded Warning at a FEI competition</a:t>
            </a:r>
          </a:p>
          <a:p>
            <a:pPr lvl="1">
              <a:buFontTx/>
              <a:buChar char="-"/>
            </a:pPr>
            <a:r>
              <a:rPr lang="en-US" dirty="0" err="1"/>
              <a:t>Exs</a:t>
            </a:r>
            <a:r>
              <a:rPr lang="en-US" dirty="0"/>
              <a:t>: jumping the rope, dangerous riding, pressing a tired horse, jumping a fence not on their course, jumping a series of fences badly.</a:t>
            </a:r>
          </a:p>
          <a:p>
            <a:pPr>
              <a:buFontTx/>
              <a:buChar char="-"/>
            </a:pPr>
            <a:r>
              <a:rPr lang="en-US" dirty="0"/>
              <a:t>The USEF places riders on the watch list if they receive a Yellow Card for dangerous riding and other reasons such as: </a:t>
            </a:r>
          </a:p>
          <a:p>
            <a:pPr lvl="1">
              <a:buFontTx/>
              <a:buChar char="-"/>
            </a:pPr>
            <a:r>
              <a:rPr lang="en-US" dirty="0"/>
              <a:t> rider receives a dangerous riding without a </a:t>
            </a:r>
            <a:r>
              <a:rPr lang="en-US"/>
              <a:t>yellow card,  going too </a:t>
            </a:r>
            <a:r>
              <a:rPr lang="en-US" dirty="0"/>
              <a:t>fast or too slow, getting in front of the horse's motion or behind the jumping motion.  Jumping a fence that is not on their course that could endanger themselves (too difficult, or put others in danger) </a:t>
            </a:r>
          </a:p>
        </p:txBody>
      </p:sp>
    </p:spTree>
    <p:extLst>
      <p:ext uri="{BB962C8B-B14F-4D97-AF65-F5344CB8AC3E}">
        <p14:creationId xmlns:p14="http://schemas.microsoft.com/office/powerpoint/2010/main" val="1799497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3E5EF3-7367-7A77-6921-34FB0A05AF5C}"/>
              </a:ext>
            </a:extLst>
          </p:cNvPr>
          <p:cNvSpPr>
            <a:spLocks noGrp="1"/>
          </p:cNvSpPr>
          <p:nvPr>
            <p:ph type="title"/>
          </p:nvPr>
        </p:nvSpPr>
        <p:spPr>
          <a:xfrm>
            <a:off x="838200" y="365125"/>
            <a:ext cx="10515600" cy="1325563"/>
          </a:xfrm>
        </p:spPr>
        <p:txBody>
          <a:bodyPr>
            <a:normAutofit/>
          </a:bodyPr>
          <a:lstStyle/>
          <a:p>
            <a:r>
              <a:rPr lang="en-US" dirty="0"/>
              <a:t>The following are designated Watch List reporters: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4321271-668E-919B-FAA0-A22F8FEBB4E5}"/>
              </a:ext>
            </a:extLst>
          </p:cNvPr>
          <p:cNvSpPr>
            <a:spLocks noGrp="1"/>
          </p:cNvSpPr>
          <p:nvPr>
            <p:ph idx="1"/>
          </p:nvPr>
        </p:nvSpPr>
        <p:spPr>
          <a:xfrm>
            <a:off x="838200" y="1825625"/>
            <a:ext cx="10515600" cy="4351338"/>
          </a:xfrm>
        </p:spPr>
        <p:txBody>
          <a:bodyPr>
            <a:normAutofit/>
          </a:bodyPr>
          <a:lstStyle/>
          <a:p>
            <a:pPr>
              <a:buFont typeface="Arial" panose="020B0604020202020204" pitchFamily="34" charset="0"/>
              <a:buChar char="•"/>
            </a:pPr>
            <a:r>
              <a:rPr lang="en-US" b="0" i="0">
                <a:effectLst/>
                <a:latin typeface="Lato" panose="020F0502020204030203" pitchFamily="34" charset="0"/>
              </a:rPr>
              <a:t>USEF Eventing Technical Delegate, Judge, or Course Designer;</a:t>
            </a:r>
          </a:p>
          <a:p>
            <a:pPr>
              <a:buFont typeface="Arial" panose="020B0604020202020204" pitchFamily="34" charset="0"/>
              <a:buChar char="•"/>
            </a:pPr>
            <a:r>
              <a:rPr lang="en-US" b="0" i="0">
                <a:effectLst/>
                <a:latin typeface="Lato" panose="020F0502020204030203" pitchFamily="34" charset="0"/>
              </a:rPr>
              <a:t>U.S. FEI Eventing Steward, Technical Delegate, Judge, or Course Designer</a:t>
            </a:r>
          </a:p>
          <a:p>
            <a:pPr>
              <a:buFont typeface="Arial" panose="020B0604020202020204" pitchFamily="34" charset="0"/>
              <a:buChar char="•"/>
            </a:pPr>
            <a:r>
              <a:rPr lang="en-US" b="0" i="0">
                <a:effectLst/>
                <a:latin typeface="Lato" panose="020F0502020204030203" pitchFamily="34" charset="0"/>
              </a:rPr>
              <a:t>U.S. Eventing National Safety Officer;</a:t>
            </a:r>
          </a:p>
          <a:p>
            <a:pPr>
              <a:buFont typeface="Arial" panose="020B0604020202020204" pitchFamily="34" charset="0"/>
              <a:buChar char="•"/>
            </a:pPr>
            <a:r>
              <a:rPr lang="en-US" b="0" i="0">
                <a:effectLst/>
                <a:latin typeface="Lato" panose="020F0502020204030203" pitchFamily="34" charset="0"/>
              </a:rPr>
              <a:t>Athletes who have represented the United States in Eventing at a World Championship, Olympic Games, or Pan American Games; and</a:t>
            </a:r>
          </a:p>
          <a:p>
            <a:pPr>
              <a:buFont typeface="Arial" panose="020B0604020202020204" pitchFamily="34" charset="0"/>
              <a:buChar char="•"/>
            </a:pPr>
            <a:r>
              <a:rPr lang="en-US" b="0" i="0">
                <a:effectLst/>
                <a:latin typeface="Lato" panose="020F0502020204030203" pitchFamily="34" charset="0"/>
              </a:rPr>
              <a:t>Instructors who currently hold a Level IV or V USEA ECP certification.</a:t>
            </a:r>
          </a:p>
          <a:p>
            <a:endParaRPr lang="en-US" dirty="0"/>
          </a:p>
        </p:txBody>
      </p:sp>
    </p:spTree>
    <p:extLst>
      <p:ext uri="{BB962C8B-B14F-4D97-AF65-F5344CB8AC3E}">
        <p14:creationId xmlns:p14="http://schemas.microsoft.com/office/powerpoint/2010/main" val="1323568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FF81D0-0871-61CF-D023-78722EA8AC79}"/>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Competition Licensed Officials Responsibilities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5BBB1B-AF37-7090-A5A4-7AD532BA7046}"/>
              </a:ext>
            </a:extLst>
          </p:cNvPr>
          <p:cNvSpPr>
            <a:spLocks noGrp="1"/>
          </p:cNvSpPr>
          <p:nvPr>
            <p:ph idx="1"/>
          </p:nvPr>
        </p:nvSpPr>
        <p:spPr>
          <a:xfrm>
            <a:off x="4447308" y="591344"/>
            <a:ext cx="6906491" cy="5585619"/>
          </a:xfrm>
        </p:spPr>
        <p:txBody>
          <a:bodyPr anchor="ctr">
            <a:normAutofit/>
          </a:bodyPr>
          <a:lstStyle/>
          <a:p>
            <a:r>
              <a:rPr lang="en-US" sz="2200" b="0" i="0">
                <a:effectLst/>
                <a:latin typeface="Lato" panose="020F0502020204030203" pitchFamily="34" charset="0"/>
              </a:rPr>
              <a:t>Upon being notified by a Reporter of an instance of dangerous or unsafe riding, when possible, the Competition Licensed Official should watch the athlete’s subsequent rounds of competition. The Competition Licensed Official must enforce relevant safety rules, including the issuance of a Yellow Card. It is not the duty of the Licensed Official to make training recommendations to the athlete. Doing so is outside the scope of the Licensed Official’s duties. </a:t>
            </a:r>
          </a:p>
          <a:p>
            <a:r>
              <a:rPr lang="en-US" sz="2200" b="0" i="0">
                <a:effectLst/>
                <a:latin typeface="Lato" panose="020F0502020204030203" pitchFamily="34" charset="0"/>
              </a:rPr>
              <a:t>If notified of an instance of dangerous or unsafe riding by a Reporter, the Technical Delegate must include in their Technical Delegate Report: Reporter’s name, any additional eyewitnesses and their statements, any observations made in observing the athlete, and attempts made to contact the athlete.</a:t>
            </a:r>
          </a:p>
          <a:p>
            <a:endParaRPr lang="en-US" sz="2200"/>
          </a:p>
        </p:txBody>
      </p:sp>
    </p:spTree>
    <p:extLst>
      <p:ext uri="{BB962C8B-B14F-4D97-AF65-F5344CB8AC3E}">
        <p14:creationId xmlns:p14="http://schemas.microsoft.com/office/powerpoint/2010/main" val="388250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28E4F1-B982-3AF4-1FCC-B2CB821FA879}"/>
              </a:ext>
            </a:extLst>
          </p:cNvPr>
          <p:cNvSpPr>
            <a:spLocks noGrp="1"/>
          </p:cNvSpPr>
          <p:nvPr>
            <p:ph type="title"/>
          </p:nvPr>
        </p:nvSpPr>
        <p:spPr>
          <a:xfrm>
            <a:off x="838200" y="365125"/>
            <a:ext cx="5558489" cy="1325563"/>
          </a:xfrm>
        </p:spPr>
        <p:txBody>
          <a:bodyPr>
            <a:normAutofit/>
          </a:bodyPr>
          <a:lstStyle/>
          <a:p>
            <a:r>
              <a:rPr lang="en-US" dirty="0"/>
              <a:t>Filing a Watch List Report</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1270D56-212A-9ABE-DC56-96350CF75E5C}"/>
              </a:ext>
            </a:extLst>
          </p:cNvPr>
          <p:cNvSpPr>
            <a:spLocks noGrp="1"/>
          </p:cNvSpPr>
          <p:nvPr>
            <p:ph idx="1"/>
          </p:nvPr>
        </p:nvSpPr>
        <p:spPr>
          <a:xfrm>
            <a:off x="838200" y="1825625"/>
            <a:ext cx="5558489" cy="4351338"/>
          </a:xfrm>
        </p:spPr>
        <p:txBody>
          <a:bodyPr>
            <a:normAutofit/>
          </a:bodyPr>
          <a:lstStyle/>
          <a:p>
            <a:r>
              <a:rPr lang="en-US" sz="2200" b="0" i="0">
                <a:effectLst/>
                <a:latin typeface="Lato" panose="020F0502020204030203" pitchFamily="34" charset="0"/>
              </a:rPr>
              <a:t>When a Reporter witnesses an incident that warrants an athlete being placed on the Watch List, the Reporter must submit the </a:t>
            </a:r>
            <a:r>
              <a:rPr lang="en-US" sz="2200" b="0" i="0" u="none" strike="noStrike">
                <a:effectLst/>
                <a:latin typeface="Lato" panose="020F0502020204030203" pitchFamily="34" charset="0"/>
                <a:hlinkClick r:id="rId2"/>
              </a:rPr>
              <a:t>Watch List Report Form</a:t>
            </a:r>
            <a:r>
              <a:rPr lang="en-US" sz="2200" b="0" i="0">
                <a:effectLst/>
                <a:latin typeface="Lato" panose="020F0502020204030203" pitchFamily="34" charset="0"/>
              </a:rPr>
              <a:t> to </a:t>
            </a:r>
            <a:r>
              <a:rPr lang="en-US" sz="2200" b="0" i="0" u="none" strike="noStrike">
                <a:effectLst/>
                <a:latin typeface="Lato" panose="020F0502020204030203" pitchFamily="34" charset="0"/>
                <a:hlinkClick r:id="rId3"/>
              </a:rPr>
              <a:t>USEFEVENTING@USEF.ORG</a:t>
            </a:r>
            <a:r>
              <a:rPr lang="en-US" sz="2200" b="0" i="0">
                <a:effectLst/>
                <a:latin typeface="Lato" panose="020F0502020204030203" pitchFamily="34" charset="0"/>
              </a:rPr>
              <a:t>. Reporters are encouraged to make their reports to USEF as soon as possible.</a:t>
            </a:r>
          </a:p>
          <a:p>
            <a:r>
              <a:rPr lang="en-US" sz="2200" b="1" i="0">
                <a:effectLst/>
                <a:latin typeface="Lato" panose="020F0502020204030203" pitchFamily="34" charset="0"/>
              </a:rPr>
              <a:t>Athlete Notification:</a:t>
            </a:r>
            <a:endParaRPr lang="en-US" sz="2200" b="0" i="0">
              <a:effectLst/>
              <a:latin typeface="Lato" panose="020F0502020204030203" pitchFamily="34" charset="0"/>
            </a:endParaRPr>
          </a:p>
          <a:p>
            <a:r>
              <a:rPr lang="en-US" sz="2200" b="0" i="0">
                <a:effectLst/>
                <a:latin typeface="Lato" panose="020F0502020204030203" pitchFamily="34" charset="0"/>
              </a:rPr>
              <a:t>When added to the Watch List, athletes will receive written details regarding the specifics of the Watch List Program and the circumstances warranting the addition of the athlete to the Watch List</a:t>
            </a:r>
          </a:p>
          <a:p>
            <a:endParaRPr lang="en-US" sz="220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6395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B5782B-8FDD-C2F2-CE93-F8530252064F}"/>
              </a:ext>
            </a:extLst>
          </p:cNvPr>
          <p:cNvPicPr>
            <a:picLocks noChangeAspect="1"/>
          </p:cNvPicPr>
          <p:nvPr/>
        </p:nvPicPr>
        <p:blipFill>
          <a:blip r:embed="rId2">
            <a:duotone>
              <a:schemeClr val="bg2">
                <a:shade val="45000"/>
                <a:satMod val="135000"/>
              </a:schemeClr>
              <a:prstClr val="white"/>
            </a:duotone>
          </a:blip>
          <a:srcRect l="6325" r="12341"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12AB54-CBA4-D6F8-DB0E-05E4F5B10F13}"/>
              </a:ext>
            </a:extLst>
          </p:cNvPr>
          <p:cNvSpPr>
            <a:spLocks noGrp="1"/>
          </p:cNvSpPr>
          <p:nvPr>
            <p:ph type="title"/>
          </p:nvPr>
        </p:nvSpPr>
        <p:spPr>
          <a:xfrm>
            <a:off x="838200" y="365125"/>
            <a:ext cx="10515600" cy="1325563"/>
          </a:xfrm>
        </p:spPr>
        <p:txBody>
          <a:bodyPr>
            <a:normAutofit/>
          </a:bodyPr>
          <a:lstStyle/>
          <a:p>
            <a:r>
              <a:rPr lang="en-US" dirty="0"/>
              <a:t>Specifications for the Watch List</a:t>
            </a:r>
          </a:p>
        </p:txBody>
      </p:sp>
      <p:graphicFrame>
        <p:nvGraphicFramePr>
          <p:cNvPr id="5" name="Content Placeholder 2">
            <a:extLst>
              <a:ext uri="{FF2B5EF4-FFF2-40B4-BE49-F238E27FC236}">
                <a16:creationId xmlns:a16="http://schemas.microsoft.com/office/drawing/2014/main" id="{AECCCB73-9FB2-CB39-C096-C95B0176AC8F}"/>
              </a:ext>
            </a:extLst>
          </p:cNvPr>
          <p:cNvGraphicFramePr>
            <a:graphicFrameLocks noGrp="1"/>
          </p:cNvGraphicFramePr>
          <p:nvPr>
            <p:ph idx="1"/>
            <p:extLst>
              <p:ext uri="{D42A27DB-BD31-4B8C-83A1-F6EECF244321}">
                <p14:modId xmlns:p14="http://schemas.microsoft.com/office/powerpoint/2010/main" val="11108438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597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742E50-7736-6ED2-B78B-9D0D1031D7F5}"/>
              </a:ext>
            </a:extLst>
          </p:cNvPr>
          <p:cNvPicPr>
            <a:picLocks noChangeAspect="1"/>
          </p:cNvPicPr>
          <p:nvPr/>
        </p:nvPicPr>
        <p:blipFill>
          <a:blip r:embed="rId2">
            <a:duotone>
              <a:schemeClr val="bg2">
                <a:shade val="45000"/>
                <a:satMod val="135000"/>
              </a:schemeClr>
              <a:prstClr val="white"/>
            </a:duotone>
          </a:blip>
          <a:srcRect t="12256" b="315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7058A5-3201-D249-D24C-998157FA57DD}"/>
              </a:ext>
            </a:extLst>
          </p:cNvPr>
          <p:cNvSpPr>
            <a:spLocks noGrp="1"/>
          </p:cNvSpPr>
          <p:nvPr>
            <p:ph type="title"/>
          </p:nvPr>
        </p:nvSpPr>
        <p:spPr>
          <a:xfrm>
            <a:off x="838200" y="365125"/>
            <a:ext cx="10515600" cy="1325563"/>
          </a:xfrm>
        </p:spPr>
        <p:txBody>
          <a:bodyPr>
            <a:normAutofit/>
          </a:bodyPr>
          <a:lstStyle/>
          <a:p>
            <a:r>
              <a:rPr lang="en-US" dirty="0"/>
              <a:t>Other Information</a:t>
            </a:r>
          </a:p>
        </p:txBody>
      </p:sp>
      <p:graphicFrame>
        <p:nvGraphicFramePr>
          <p:cNvPr id="5" name="Content Placeholder 2">
            <a:extLst>
              <a:ext uri="{FF2B5EF4-FFF2-40B4-BE49-F238E27FC236}">
                <a16:creationId xmlns:a16="http://schemas.microsoft.com/office/drawing/2014/main" id="{B09580E0-6317-0C24-FD7F-2BF0E6E047BB}"/>
              </a:ext>
            </a:extLst>
          </p:cNvPr>
          <p:cNvGraphicFramePr>
            <a:graphicFrameLocks noGrp="1"/>
          </p:cNvGraphicFramePr>
          <p:nvPr>
            <p:ph idx="1"/>
            <p:extLst>
              <p:ext uri="{D42A27DB-BD31-4B8C-83A1-F6EECF244321}">
                <p14:modId xmlns:p14="http://schemas.microsoft.com/office/powerpoint/2010/main" val="9533720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519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55F27-8DAF-48BA-9690-03F408632AFC}"/>
              </a:ext>
            </a:extLst>
          </p:cNvPr>
          <p:cNvSpPr>
            <a:spLocks noGrp="1"/>
          </p:cNvSpPr>
          <p:nvPr>
            <p:ph type="title"/>
          </p:nvPr>
        </p:nvSpPr>
        <p:spPr>
          <a:xfrm>
            <a:off x="761803" y="350196"/>
            <a:ext cx="4646904" cy="1624520"/>
          </a:xfrm>
        </p:spPr>
        <p:txBody>
          <a:bodyPr anchor="ctr">
            <a:normAutofit/>
          </a:bodyPr>
          <a:lstStyle/>
          <a:p>
            <a:r>
              <a:rPr lang="en-US" sz="4000" dirty="0">
                <a:latin typeface="Calibri" panose="020F0502020204030204" pitchFamily="34" charset="0"/>
                <a:cs typeface="Calibri" panose="020F0502020204030204" pitchFamily="34" charset="0"/>
              </a:rPr>
              <a:t>Officials Roles and Responsibilities </a:t>
            </a:r>
          </a:p>
        </p:txBody>
      </p:sp>
      <p:sp>
        <p:nvSpPr>
          <p:cNvPr id="3" name="Content Placeholder 2">
            <a:extLst>
              <a:ext uri="{FF2B5EF4-FFF2-40B4-BE49-F238E27FC236}">
                <a16:creationId xmlns:a16="http://schemas.microsoft.com/office/drawing/2014/main" id="{73BFE81C-55DA-426E-B9F6-95F2C91EA79E}"/>
              </a:ext>
            </a:extLst>
          </p:cNvPr>
          <p:cNvSpPr>
            <a:spLocks noGrp="1"/>
          </p:cNvSpPr>
          <p:nvPr>
            <p:ph idx="1"/>
          </p:nvPr>
        </p:nvSpPr>
        <p:spPr>
          <a:xfrm>
            <a:off x="761802" y="2743200"/>
            <a:ext cx="4646905" cy="3613149"/>
          </a:xfrm>
        </p:spPr>
        <p:txBody>
          <a:bodyPr anchor="ctr">
            <a:normAutofit/>
          </a:bodyPr>
          <a:lstStyle/>
          <a:p>
            <a:r>
              <a:rPr lang="en-US" sz="1400" dirty="0">
                <a:effectLst/>
                <a:latin typeface="Calibri" panose="020F0502020204030204" pitchFamily="34" charset="0"/>
                <a:ea typeface="Calibri" panose="020F0502020204030204" pitchFamily="34" charset="0"/>
                <a:cs typeface="Calibri" panose="020F0502020204030204" pitchFamily="34" charset="0"/>
              </a:rPr>
              <a:t>We are responsible for the best </a:t>
            </a:r>
            <a:r>
              <a:rPr lang="en-US" sz="1600" dirty="0">
                <a:effectLst/>
                <a:latin typeface="Calibri" panose="020F0502020204030204" pitchFamily="34" charset="0"/>
                <a:ea typeface="Calibri" panose="020F0502020204030204" pitchFamily="34" charset="0"/>
                <a:cs typeface="Calibri" panose="020F0502020204030204" pitchFamily="34" charset="0"/>
              </a:rPr>
              <a:t>interest of the Horse </a:t>
            </a:r>
          </a:p>
          <a:p>
            <a:r>
              <a:rPr lang="en-US" sz="1600" dirty="0">
                <a:effectLst/>
                <a:latin typeface="Calibri" panose="020F0502020204030204" pitchFamily="34" charset="0"/>
                <a:ea typeface="Calibri" panose="020F0502020204030204" pitchFamily="34" charset="0"/>
                <a:cs typeface="Calibri" panose="020F0502020204030204" pitchFamily="34" charset="0"/>
              </a:rPr>
              <a:t>We are responsible for the best interest of the Athlete </a:t>
            </a:r>
          </a:p>
          <a:p>
            <a:r>
              <a:rPr lang="en-US" sz="1600" dirty="0">
                <a:effectLst/>
                <a:latin typeface="Calibri" panose="020F0502020204030204" pitchFamily="34" charset="0"/>
                <a:ea typeface="Calibri" panose="020F0502020204030204" pitchFamily="34" charset="0"/>
                <a:cs typeface="Calibri" panose="020F0502020204030204" pitchFamily="34" charset="0"/>
              </a:rPr>
              <a:t>We are responsible for the actions of one another </a:t>
            </a:r>
          </a:p>
          <a:p>
            <a:r>
              <a:rPr lang="en-US" sz="1600" dirty="0">
                <a:effectLst/>
                <a:latin typeface="Calibri" panose="020F0502020204030204" pitchFamily="34" charset="0"/>
                <a:ea typeface="Calibri" panose="020F0502020204030204" pitchFamily="34" charset="0"/>
                <a:cs typeface="Calibri" panose="020F0502020204030204" pitchFamily="34" charset="0"/>
              </a:rPr>
              <a:t>We must work to ensure high levels of risk management </a:t>
            </a:r>
          </a:p>
          <a:p>
            <a:r>
              <a:rPr lang="en-US" sz="1600" dirty="0">
                <a:effectLst/>
                <a:latin typeface="Calibri" panose="020F0502020204030204" pitchFamily="34" charset="0"/>
                <a:ea typeface="Calibri" panose="020F0502020204030204" pitchFamily="34" charset="0"/>
                <a:cs typeface="Calibri" panose="020F0502020204030204" pitchFamily="34" charset="0"/>
              </a:rPr>
              <a:t>We must work to ensure high levels of integrity </a:t>
            </a:r>
          </a:p>
          <a:p>
            <a:r>
              <a:rPr lang="en-US" sz="1600" dirty="0">
                <a:effectLst/>
                <a:latin typeface="Calibri" panose="020F0502020204030204" pitchFamily="34" charset="0"/>
                <a:ea typeface="Calibri" panose="020F0502020204030204" pitchFamily="34" charset="0"/>
                <a:cs typeface="Calibri" panose="020F0502020204030204" pitchFamily="34" charset="0"/>
              </a:rPr>
              <a:t>We must champion and congratulate equine welfare, good riding and Horsemanship in what ever form we see it </a:t>
            </a:r>
          </a:p>
          <a:p>
            <a:pPr lvl="1"/>
            <a:r>
              <a:rPr lang="en-US" sz="1600" dirty="0">
                <a:effectLst/>
                <a:latin typeface="Calibri" panose="020F0502020204030204" pitchFamily="34" charset="0"/>
                <a:ea typeface="Calibri" panose="020F0502020204030204" pitchFamily="34" charset="0"/>
                <a:cs typeface="Calibri" panose="020F0502020204030204" pitchFamily="34" charset="0"/>
              </a:rPr>
              <a:t>Together we must be able to celebrate the thrill and challenge of our Sport</a:t>
            </a:r>
          </a:p>
          <a:p>
            <a:endParaRPr lang="en-US" sz="1400" dirty="0"/>
          </a:p>
        </p:txBody>
      </p:sp>
      <p:pic>
        <p:nvPicPr>
          <p:cNvPr id="5" name="Picture 4">
            <a:extLst>
              <a:ext uri="{FF2B5EF4-FFF2-40B4-BE49-F238E27FC236}">
                <a16:creationId xmlns:a16="http://schemas.microsoft.com/office/drawing/2014/main" id="{30CD1689-0F3D-01F0-83C2-5E7B68E51CF7}"/>
              </a:ext>
            </a:extLst>
          </p:cNvPr>
          <p:cNvPicPr>
            <a:picLocks noChangeAspect="1"/>
          </p:cNvPicPr>
          <p:nvPr/>
        </p:nvPicPr>
        <p:blipFill>
          <a:blip r:embed="rId2"/>
          <a:srcRect l="6052" r="43893"/>
          <a:stretch/>
        </p:blipFill>
        <p:spPr>
          <a:xfrm>
            <a:off x="6096000" y="1"/>
            <a:ext cx="6102825" cy="6858000"/>
          </a:xfrm>
          <a:prstGeom prst="rect">
            <a:avLst/>
          </a:prstGeom>
        </p:spPr>
      </p:pic>
    </p:spTree>
    <p:extLst>
      <p:ext uri="{BB962C8B-B14F-4D97-AF65-F5344CB8AC3E}">
        <p14:creationId xmlns:p14="http://schemas.microsoft.com/office/powerpoint/2010/main" val="813853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08373-180C-D023-A2D0-A5AC2685EBE9}"/>
              </a:ext>
            </a:extLst>
          </p:cNvPr>
          <p:cNvSpPr>
            <a:spLocks noGrp="1"/>
          </p:cNvSpPr>
          <p:nvPr>
            <p:ph type="title"/>
          </p:nvPr>
        </p:nvSpPr>
        <p:spPr>
          <a:xfrm>
            <a:off x="761800" y="762001"/>
            <a:ext cx="5334197" cy="1708242"/>
          </a:xfrm>
        </p:spPr>
        <p:txBody>
          <a:bodyPr anchor="ctr">
            <a:normAutofit/>
          </a:bodyPr>
          <a:lstStyle/>
          <a:p>
            <a:r>
              <a:rPr lang="en-US" sz="4000"/>
              <a:t>Definitions:  USEF and FEI</a:t>
            </a:r>
          </a:p>
        </p:txBody>
      </p:sp>
      <p:sp>
        <p:nvSpPr>
          <p:cNvPr id="3" name="Content Placeholder 2">
            <a:extLst>
              <a:ext uri="{FF2B5EF4-FFF2-40B4-BE49-F238E27FC236}">
                <a16:creationId xmlns:a16="http://schemas.microsoft.com/office/drawing/2014/main" id="{AD98F305-D2BD-B765-1F06-5CD96E26B58E}"/>
              </a:ext>
            </a:extLst>
          </p:cNvPr>
          <p:cNvSpPr>
            <a:spLocks noGrp="1"/>
          </p:cNvSpPr>
          <p:nvPr>
            <p:ph idx="1"/>
          </p:nvPr>
        </p:nvSpPr>
        <p:spPr>
          <a:xfrm>
            <a:off x="761800" y="2470244"/>
            <a:ext cx="5334197" cy="3769835"/>
          </a:xfrm>
        </p:spPr>
        <p:txBody>
          <a:bodyPr anchor="ctr">
            <a:normAutofit/>
          </a:bodyPr>
          <a:lstStyle/>
          <a:p>
            <a:pPr marL="0" indent="0">
              <a:buNone/>
            </a:pPr>
            <a:r>
              <a:rPr lang="en-US" sz="1600" b="0" i="0">
                <a:effectLst/>
                <a:latin typeface="Lato" panose="020F0502020204030203" pitchFamily="34" charset="0"/>
              </a:rPr>
              <a:t>EV113.1</a:t>
            </a:r>
          </a:p>
          <a:p>
            <a:r>
              <a:rPr lang="en-US" sz="1600" b="0" i="0">
                <a:effectLst/>
                <a:latin typeface="Lato" panose="020F0502020204030203" pitchFamily="34" charset="0"/>
              </a:rPr>
              <a:t>Dangerous Riding is defined as instances when an athlete rides in such a way as to constitute a hazard to the safety or well-being of themselves, their horse, and/or other persons or horses. </a:t>
            </a:r>
          </a:p>
          <a:p>
            <a:pPr marL="0" indent="0">
              <a:buNone/>
            </a:pPr>
            <a:r>
              <a:rPr lang="en-US" sz="1600" b="0" i="0">
                <a:effectLst/>
                <a:latin typeface="Lato" panose="020F0502020204030203" pitchFamily="34" charset="0"/>
              </a:rPr>
              <a:t>FEI Eventing Article 525.1 - Dangerous Riding Definition</a:t>
            </a:r>
          </a:p>
          <a:p>
            <a:r>
              <a:rPr lang="en-US" sz="1600" b="0" i="0">
                <a:effectLst/>
                <a:latin typeface="Lato" panose="020F0502020204030203" pitchFamily="34" charset="0"/>
              </a:rPr>
              <a:t>Any Athletes who, at any time during the Competition deliberately or unintentionally by incompetence are exposing themselves, their Horse or any third party to a higher risk than what is strictly inherent to the nature of the Competition will be considered to have acted dangerously and will be penalized accordingly to the severity of the infringement.</a:t>
            </a:r>
          </a:p>
          <a:p>
            <a:endParaRPr lang="en-US" sz="1600"/>
          </a:p>
        </p:txBody>
      </p:sp>
      <p:pic>
        <p:nvPicPr>
          <p:cNvPr id="12" name="Picture 11">
            <a:extLst>
              <a:ext uri="{FF2B5EF4-FFF2-40B4-BE49-F238E27FC236}">
                <a16:creationId xmlns:a16="http://schemas.microsoft.com/office/drawing/2014/main" id="{86D7CF18-9CA1-E7A3-694D-42714DF3A90E}"/>
              </a:ext>
            </a:extLst>
          </p:cNvPr>
          <p:cNvPicPr>
            <a:picLocks noChangeAspect="1"/>
          </p:cNvPicPr>
          <p:nvPr/>
        </p:nvPicPr>
        <p:blipFill>
          <a:blip r:embed="rId2"/>
          <a:srcRect l="29491" r="2682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206785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E272E-E810-D224-09B4-6F4B9C82B93D}"/>
              </a:ext>
            </a:extLst>
          </p:cNvPr>
          <p:cNvSpPr>
            <a:spLocks noGrp="1"/>
          </p:cNvSpPr>
          <p:nvPr>
            <p:ph type="title"/>
          </p:nvPr>
        </p:nvSpPr>
        <p:spPr>
          <a:xfrm>
            <a:off x="761800" y="762001"/>
            <a:ext cx="5334197" cy="1708242"/>
          </a:xfrm>
        </p:spPr>
        <p:txBody>
          <a:bodyPr anchor="ctr">
            <a:normAutofit/>
          </a:bodyPr>
          <a:lstStyle/>
          <a:p>
            <a:r>
              <a:rPr lang="en-US" sz="4000"/>
              <a:t>Such acts include without limitation:</a:t>
            </a:r>
          </a:p>
        </p:txBody>
      </p:sp>
      <p:sp>
        <p:nvSpPr>
          <p:cNvPr id="22" name="Content Placeholder 2">
            <a:extLst>
              <a:ext uri="{FF2B5EF4-FFF2-40B4-BE49-F238E27FC236}">
                <a16:creationId xmlns:a16="http://schemas.microsoft.com/office/drawing/2014/main" id="{1EC15241-0C62-71C0-EDF5-23CD68EDECF0}"/>
              </a:ext>
            </a:extLst>
          </p:cNvPr>
          <p:cNvSpPr>
            <a:spLocks noGrp="1"/>
          </p:cNvSpPr>
          <p:nvPr>
            <p:ph idx="1"/>
          </p:nvPr>
        </p:nvSpPr>
        <p:spPr>
          <a:xfrm>
            <a:off x="761800" y="2470244"/>
            <a:ext cx="5334197" cy="3769835"/>
          </a:xfrm>
        </p:spPr>
        <p:txBody>
          <a:bodyPr anchor="ctr">
            <a:normAutofit/>
          </a:bodyPr>
          <a:lstStyle/>
          <a:p>
            <a:pPr>
              <a:buFont typeface="+mj-lt"/>
              <a:buAutoNum type="arabicPeriod"/>
            </a:pPr>
            <a:r>
              <a:rPr lang="en-US" sz="1100" b="0" i="0">
                <a:effectLst/>
                <a:latin typeface="Lato" panose="020F0502020204030203" pitchFamily="34" charset="0"/>
              </a:rPr>
              <a:t>  Riding out of control (Horse clearly not responding to the Athletes restraining or driving aids).</a:t>
            </a:r>
          </a:p>
          <a:p>
            <a:pPr>
              <a:buFont typeface="+mj-lt"/>
              <a:buAutoNum type="arabicPeriod"/>
            </a:pPr>
            <a:r>
              <a:rPr lang="en-US" sz="1100" b="0" i="0">
                <a:effectLst/>
                <a:latin typeface="Lato" panose="020F0502020204030203" pitchFamily="34" charset="0"/>
              </a:rPr>
              <a:t>  Riding fences too fast or too slow.</a:t>
            </a:r>
          </a:p>
          <a:p>
            <a:pPr>
              <a:buFont typeface="+mj-lt"/>
              <a:buAutoNum type="arabicPeriod"/>
            </a:pPr>
            <a:r>
              <a:rPr lang="en-US" sz="1100" b="0" i="0">
                <a:effectLst/>
                <a:latin typeface="Lato" panose="020F0502020204030203" pitchFamily="34" charset="0"/>
              </a:rPr>
              <a:t>  Repeatedly standing off fences too far (pushing the Horse to the foot of the fence, firing the Horse     to the fence).</a:t>
            </a:r>
          </a:p>
          <a:p>
            <a:pPr>
              <a:buFont typeface="+mj-lt"/>
              <a:buAutoNum type="arabicPeriod"/>
            </a:pPr>
            <a:r>
              <a:rPr lang="en-US" sz="1100" b="0" i="0">
                <a:effectLst/>
                <a:latin typeface="Lato" panose="020F0502020204030203" pitchFamily="34" charset="0"/>
              </a:rPr>
              <a:t>  Repeatedly being ahead or behind the Horse movement when jumping. </a:t>
            </a:r>
          </a:p>
          <a:p>
            <a:pPr>
              <a:buFont typeface="+mj-lt"/>
              <a:buAutoNum type="arabicPeriod"/>
            </a:pPr>
            <a:r>
              <a:rPr lang="en-US" sz="1100" b="0" i="0">
                <a:effectLst/>
                <a:latin typeface="Lato" panose="020F0502020204030203" pitchFamily="34" charset="0"/>
              </a:rPr>
              <a:t>  Series of dangerous jumps. </a:t>
            </a:r>
          </a:p>
          <a:p>
            <a:pPr>
              <a:buFont typeface="+mj-lt"/>
              <a:buAutoNum type="arabicPeriod"/>
            </a:pPr>
            <a:r>
              <a:rPr lang="en-US" sz="1100" b="0" i="0">
                <a:effectLst/>
                <a:latin typeface="Lato" panose="020F0502020204030203" pitchFamily="34" charset="0"/>
              </a:rPr>
              <a:t>  Severe lack of responsiveness from the Horse or the Athlete. </a:t>
            </a:r>
          </a:p>
          <a:p>
            <a:pPr>
              <a:buFont typeface="+mj-lt"/>
              <a:buAutoNum type="arabicPeriod"/>
            </a:pPr>
            <a:r>
              <a:rPr lang="en-US" sz="1100" b="0" i="0">
                <a:effectLst/>
                <a:latin typeface="Lato" panose="020F0502020204030203" pitchFamily="34" charset="0"/>
              </a:rPr>
              <a:t>  Continuing after three clear refusals, a fall, or any form of elimination. </a:t>
            </a:r>
          </a:p>
          <a:p>
            <a:pPr>
              <a:buFont typeface="+mj-lt"/>
              <a:buAutoNum type="arabicPeriod"/>
            </a:pPr>
            <a:r>
              <a:rPr lang="en-US" sz="1100" b="0" i="0">
                <a:effectLst/>
                <a:latin typeface="Lato" panose="020F0502020204030203" pitchFamily="34" charset="0"/>
              </a:rPr>
              <a:t>  Endangering the public in any way (e.g. jumping out of the roped track). </a:t>
            </a:r>
          </a:p>
          <a:p>
            <a:pPr>
              <a:buFont typeface="+mj-lt"/>
              <a:buAutoNum type="arabicPeriod"/>
            </a:pPr>
            <a:r>
              <a:rPr lang="en-US" sz="1100" b="0" i="0">
                <a:effectLst/>
                <a:latin typeface="Lato" panose="020F0502020204030203" pitchFamily="34" charset="0"/>
              </a:rPr>
              <a:t>  Jumping obstacles not part of the course.</a:t>
            </a:r>
          </a:p>
          <a:p>
            <a:pPr>
              <a:buFont typeface="+mj-lt"/>
              <a:buAutoNum type="arabicPeriod" startAt="10"/>
            </a:pPr>
            <a:r>
              <a:rPr lang="en-US" sz="1100" b="0" i="0">
                <a:effectLst/>
                <a:latin typeface="Lato" panose="020F0502020204030203" pitchFamily="34" charset="0"/>
              </a:rPr>
              <a:t>  Willful obstruction of an overtaking Athlete and/or not following the instructions of the Officials   causing danger to another Athlete.</a:t>
            </a:r>
          </a:p>
          <a:p>
            <a:pPr marL="514350" indent="-514350">
              <a:buAutoNum type="arabicPeriod" startAt="11"/>
            </a:pPr>
            <a:r>
              <a:rPr lang="en-US" sz="1100" b="0" i="0">
                <a:effectLst/>
                <a:latin typeface="Lato" panose="020F0502020204030203" pitchFamily="34" charset="0"/>
              </a:rPr>
              <a:t>Pressing a tired Horse</a:t>
            </a:r>
            <a:r>
              <a:rPr lang="en-US" sz="1100" b="0" i="1">
                <a:effectLst/>
                <a:latin typeface="Lato" panose="020F0502020204030203" pitchFamily="34" charset="0"/>
              </a:rPr>
              <a:t>.</a:t>
            </a:r>
          </a:p>
          <a:p>
            <a:pPr marL="514350" indent="-514350">
              <a:buAutoNum type="arabicPeriod" startAt="11"/>
            </a:pPr>
            <a:endParaRPr lang="en-US" sz="1100" b="0" i="0">
              <a:effectLst/>
              <a:latin typeface="Lato" panose="020F0502020204030203" pitchFamily="34" charset="0"/>
            </a:endParaRPr>
          </a:p>
        </p:txBody>
      </p:sp>
      <p:pic>
        <p:nvPicPr>
          <p:cNvPr id="23" name="Picture 22" descr="Horses in a barn">
            <a:extLst>
              <a:ext uri="{FF2B5EF4-FFF2-40B4-BE49-F238E27FC236}">
                <a16:creationId xmlns:a16="http://schemas.microsoft.com/office/drawing/2014/main" id="{B56A6E8E-D0E3-60C9-A59F-2CF22278C4FA}"/>
              </a:ext>
            </a:extLst>
          </p:cNvPr>
          <p:cNvPicPr>
            <a:picLocks noChangeAspect="1"/>
          </p:cNvPicPr>
          <p:nvPr/>
        </p:nvPicPr>
        <p:blipFill>
          <a:blip r:embed="rId2"/>
          <a:srcRect l="25258" r="22906"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930524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0907-FC02-A0D0-4640-4523CF9BA86D}"/>
              </a:ext>
            </a:extLst>
          </p:cNvPr>
          <p:cNvSpPr>
            <a:spLocks noGrp="1"/>
          </p:cNvSpPr>
          <p:nvPr>
            <p:ph type="title"/>
          </p:nvPr>
        </p:nvSpPr>
        <p:spPr/>
        <p:txBody>
          <a:bodyPr/>
          <a:lstStyle/>
          <a:p>
            <a:r>
              <a:rPr lang="en-US" dirty="0"/>
              <a:t>Case Examples</a:t>
            </a:r>
          </a:p>
        </p:txBody>
      </p:sp>
      <p:sp>
        <p:nvSpPr>
          <p:cNvPr id="3" name="Content Placeholder 2">
            <a:extLst>
              <a:ext uri="{FF2B5EF4-FFF2-40B4-BE49-F238E27FC236}">
                <a16:creationId xmlns:a16="http://schemas.microsoft.com/office/drawing/2014/main" id="{6369F78D-0B33-9237-00A9-85637DE3B668}"/>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634588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B56E-1699-AE98-7B38-A4D0AF02CFA2}"/>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3D27E266-7A8A-3DC0-5608-41AF7E5A158E}"/>
              </a:ext>
            </a:extLst>
          </p:cNvPr>
          <p:cNvPicPr>
            <a:picLocks noGrp="1" noChangeAspect="1"/>
          </p:cNvPicPr>
          <p:nvPr>
            <p:ph idx="1"/>
          </p:nvPr>
        </p:nvPicPr>
        <p:blipFill>
          <a:blip r:embed="rId2"/>
          <a:stretch>
            <a:fillRect/>
          </a:stretch>
        </p:blipFill>
        <p:spPr>
          <a:xfrm>
            <a:off x="4410310" y="2370472"/>
            <a:ext cx="3371380" cy="3261643"/>
          </a:xfrm>
          <a:prstGeom prst="rect">
            <a:avLst/>
          </a:prstGeom>
        </p:spPr>
      </p:pic>
    </p:spTree>
    <p:extLst>
      <p:ext uri="{BB962C8B-B14F-4D97-AF65-F5344CB8AC3E}">
        <p14:creationId xmlns:p14="http://schemas.microsoft.com/office/powerpoint/2010/main" val="350226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193B5-DE54-B651-F3C9-19F8D85E310F}"/>
              </a:ext>
            </a:extLst>
          </p:cNvPr>
          <p:cNvSpPr>
            <a:spLocks noGrp="1"/>
          </p:cNvSpPr>
          <p:nvPr>
            <p:ph type="title"/>
          </p:nvPr>
        </p:nvSpPr>
        <p:spPr>
          <a:xfrm>
            <a:off x="841248" y="256032"/>
            <a:ext cx="10506456" cy="1014984"/>
          </a:xfrm>
        </p:spPr>
        <p:txBody>
          <a:bodyPr anchor="b">
            <a:normAutofit/>
          </a:bodyPr>
          <a:lstStyle/>
          <a:p>
            <a:r>
              <a:rPr lang="en-US"/>
              <a:t>Creating a Partnership at the Event	</a:t>
            </a:r>
            <a:endParaRPr lang="en-US" dirty="0"/>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Content Placeholder 2">
            <a:extLst>
              <a:ext uri="{FF2B5EF4-FFF2-40B4-BE49-F238E27FC236}">
                <a16:creationId xmlns:a16="http://schemas.microsoft.com/office/drawing/2014/main" id="{F494FB40-BE32-ABC9-8C54-8908941BA5D1}"/>
              </a:ext>
            </a:extLst>
          </p:cNvPr>
          <p:cNvGraphicFramePr>
            <a:graphicFrameLocks noGrp="1"/>
          </p:cNvGraphicFramePr>
          <p:nvPr>
            <p:ph idx="1"/>
            <p:extLst>
              <p:ext uri="{D42A27DB-BD31-4B8C-83A1-F6EECF244321}">
                <p14:modId xmlns:p14="http://schemas.microsoft.com/office/powerpoint/2010/main" val="2575116422"/>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33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5095CF-5F9B-AE67-276E-6412CEF11D84}"/>
              </a:ext>
            </a:extLst>
          </p:cNvPr>
          <p:cNvSpPr>
            <a:spLocks noGrp="1"/>
          </p:cNvSpPr>
          <p:nvPr>
            <p:ph type="title"/>
          </p:nvPr>
        </p:nvSpPr>
        <p:spPr/>
        <p:txBody>
          <a:bodyPr/>
          <a:lstStyle/>
          <a:p>
            <a:r>
              <a:rPr lang="en-US" dirty="0"/>
              <a:t>EV 115: Inquiries, Protests and Appeals </a:t>
            </a:r>
          </a:p>
        </p:txBody>
      </p:sp>
      <p:sp>
        <p:nvSpPr>
          <p:cNvPr id="6" name="Content Placeholder 5">
            <a:extLst>
              <a:ext uri="{FF2B5EF4-FFF2-40B4-BE49-F238E27FC236}">
                <a16:creationId xmlns:a16="http://schemas.microsoft.com/office/drawing/2014/main" id="{569DC495-6727-EAA8-A548-6CF249AF7D99}"/>
              </a:ext>
            </a:extLst>
          </p:cNvPr>
          <p:cNvSpPr>
            <a:spLocks noGrp="1"/>
          </p:cNvSpPr>
          <p:nvPr>
            <p:ph idx="1"/>
          </p:nvPr>
        </p:nvSpPr>
        <p:spPr/>
        <p:txBody>
          <a:bodyPr/>
          <a:lstStyle/>
          <a:p>
            <a:pPr marL="0" marR="0" indent="0">
              <a:lnSpc>
                <a:spcPct val="107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INQUIRIES. The Athlete, a parent or guardian of an Athlete under 18 years old, the owner of the Horse, or the owner’s agent, may inquire about any perceived irregularity or scoring during the Event. Inquiries may be addressed to the Organizer, Ground Jury, or Technical Delegate.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PROTESTS:  Protests must be in writing, signed, delivered to the event secretary, and accompanied by a fee made payable to the Organizer, which will be refunded if the protest (or subsequent appeal) is upheld.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2236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4E70214-6987-118D-7F26-D9F42AB12A2C}"/>
              </a:ext>
            </a:extLst>
          </p:cNvPr>
          <p:cNvSpPr>
            <a:spLocks noGrp="1"/>
          </p:cNvSpPr>
          <p:nvPr>
            <p:ph type="title"/>
          </p:nvPr>
        </p:nvSpPr>
        <p:spPr/>
        <p:txBody>
          <a:bodyPr>
            <a:normAutofit/>
          </a:bodyPr>
          <a:lstStyle/>
          <a:p>
            <a:r>
              <a:rPr lang="en-US" sz="2800" dirty="0"/>
              <a:t>3. TIME LIMITS FOR PROTESTS. Protests must be lodged within the following time limits:</a:t>
            </a:r>
          </a:p>
        </p:txBody>
      </p:sp>
      <p:sp>
        <p:nvSpPr>
          <p:cNvPr id="11" name="Text Placeholder 10">
            <a:extLst>
              <a:ext uri="{FF2B5EF4-FFF2-40B4-BE49-F238E27FC236}">
                <a16:creationId xmlns:a16="http://schemas.microsoft.com/office/drawing/2014/main" id="{C9689F3D-4164-FCFD-89C7-6CC62A8202CA}"/>
              </a:ext>
            </a:extLst>
          </p:cNvPr>
          <p:cNvSpPr>
            <a:spLocks noGrp="1"/>
          </p:cNvSpPr>
          <p:nvPr>
            <p:ph type="body" idx="1"/>
          </p:nvPr>
        </p:nvSpPr>
        <p:spPr>
          <a:xfrm>
            <a:off x="1371600" y="2340864"/>
            <a:ext cx="4443984" cy="450462"/>
          </a:xfrm>
        </p:spPr>
        <p:txBody>
          <a:bodyPr/>
          <a:lstStyle/>
          <a:p>
            <a:r>
              <a:rPr lang="en-US" dirty="0"/>
              <a:t>Protest</a:t>
            </a:r>
          </a:p>
        </p:txBody>
      </p:sp>
      <p:sp>
        <p:nvSpPr>
          <p:cNvPr id="4" name="Content Placeholder 3">
            <a:extLst>
              <a:ext uri="{FF2B5EF4-FFF2-40B4-BE49-F238E27FC236}">
                <a16:creationId xmlns:a16="http://schemas.microsoft.com/office/drawing/2014/main" id="{67035A46-D53E-773B-7950-F2B7F13724C9}"/>
              </a:ext>
            </a:extLst>
          </p:cNvPr>
          <p:cNvSpPr>
            <a:spLocks noGrp="1"/>
          </p:cNvSpPr>
          <p:nvPr>
            <p:ph sz="half" idx="2"/>
          </p:nvPr>
        </p:nvSpPr>
        <p:spPr>
          <a:xfrm>
            <a:off x="1371600" y="2960491"/>
            <a:ext cx="4443984" cy="2906910"/>
          </a:xfrm>
        </p:spPr>
        <p:txBody>
          <a:bodyPr>
            <a:normAutofit fontScale="62500" lnSpcReduction="20000"/>
          </a:bodyPr>
          <a:lstStyle/>
          <a:p>
            <a:pPr marL="0" indent="0">
              <a:buNone/>
            </a:pPr>
            <a:r>
              <a:rPr lang="en-US" dirty="0"/>
              <a:t>1.      Eligibility of a Horse or Athlete </a:t>
            </a:r>
          </a:p>
          <a:p>
            <a:endParaRPr lang="en-US" dirty="0"/>
          </a:p>
          <a:p>
            <a:pPr marL="457200" indent="-457200">
              <a:buAutoNum type="arabicPeriod" startAt="2"/>
            </a:pPr>
            <a:r>
              <a:rPr lang="en-US" dirty="0"/>
              <a:t>Condition of the Dressage arena </a:t>
            </a:r>
          </a:p>
          <a:p>
            <a:pPr marL="457200" indent="-457200">
              <a:buAutoNum type="arabicPeriod" startAt="2"/>
            </a:pPr>
            <a:r>
              <a:rPr lang="en-US" dirty="0"/>
              <a:t>Cross-Country – Obstacle(s), course length, course condition, etc. Not later than 6 p.m. the day before</a:t>
            </a:r>
          </a:p>
          <a:p>
            <a:pPr marL="457200" indent="-457200">
              <a:buAutoNum type="arabicPeriod" startAt="2"/>
            </a:pPr>
            <a:r>
              <a:rPr lang="en-US" dirty="0"/>
              <a:t>Show Jumping – Obstacle(s), course length, condition of arena, etc. </a:t>
            </a:r>
          </a:p>
          <a:p>
            <a:pPr marL="457200" indent="-457200">
              <a:buAutoNum type="arabicPeriod" startAt="2"/>
            </a:pPr>
            <a:r>
              <a:rPr lang="en-US" dirty="0"/>
              <a:t> Incidents during the Event or scoring (except errors as noted below) </a:t>
            </a:r>
          </a:p>
        </p:txBody>
      </p:sp>
      <p:sp>
        <p:nvSpPr>
          <p:cNvPr id="12" name="Text Placeholder 11">
            <a:extLst>
              <a:ext uri="{FF2B5EF4-FFF2-40B4-BE49-F238E27FC236}">
                <a16:creationId xmlns:a16="http://schemas.microsoft.com/office/drawing/2014/main" id="{9089CA43-AED2-3DA8-EB5F-A6B0B7EAC6EE}"/>
              </a:ext>
            </a:extLst>
          </p:cNvPr>
          <p:cNvSpPr>
            <a:spLocks noGrp="1"/>
          </p:cNvSpPr>
          <p:nvPr>
            <p:ph type="body" sz="quarter" idx="3"/>
          </p:nvPr>
        </p:nvSpPr>
        <p:spPr>
          <a:xfrm>
            <a:off x="6525014" y="2340864"/>
            <a:ext cx="4443984" cy="450462"/>
          </a:xfrm>
        </p:spPr>
        <p:txBody>
          <a:bodyPr/>
          <a:lstStyle/>
          <a:p>
            <a:r>
              <a:rPr lang="en-US" dirty="0"/>
              <a:t>Time Limit</a:t>
            </a:r>
          </a:p>
        </p:txBody>
      </p:sp>
      <p:sp>
        <p:nvSpPr>
          <p:cNvPr id="10" name="Content Placeholder 9">
            <a:extLst>
              <a:ext uri="{FF2B5EF4-FFF2-40B4-BE49-F238E27FC236}">
                <a16:creationId xmlns:a16="http://schemas.microsoft.com/office/drawing/2014/main" id="{96349DD0-C660-69FB-F47F-4CF147B356C1}"/>
              </a:ext>
            </a:extLst>
          </p:cNvPr>
          <p:cNvSpPr>
            <a:spLocks noGrp="1"/>
          </p:cNvSpPr>
          <p:nvPr>
            <p:ph sz="quarter" idx="4"/>
          </p:nvPr>
        </p:nvSpPr>
        <p:spPr>
          <a:xfrm>
            <a:off x="6525014" y="2960491"/>
            <a:ext cx="4443984" cy="2906910"/>
          </a:xfrm>
        </p:spPr>
        <p:txBody>
          <a:bodyPr>
            <a:normAutofit fontScale="62500" lnSpcReduction="20000"/>
          </a:bodyPr>
          <a:lstStyle/>
          <a:p>
            <a:pPr marL="0" indent="0">
              <a:buNone/>
            </a:pPr>
            <a:r>
              <a:rPr lang="en-US" dirty="0"/>
              <a:t>1.    Not later than one hour before the start of the relevant event</a:t>
            </a:r>
          </a:p>
          <a:p>
            <a:pPr marL="0" indent="0">
              <a:buNone/>
            </a:pPr>
            <a:r>
              <a:rPr lang="en-US" dirty="0"/>
              <a:t>2.    Not later than one hour before the start of the relevant phase</a:t>
            </a:r>
          </a:p>
          <a:p>
            <a:pPr marL="0" indent="0">
              <a:buNone/>
            </a:pPr>
            <a:r>
              <a:rPr lang="en-US" dirty="0"/>
              <a:t>3.    Not later than 6 pm the day before </a:t>
            </a:r>
          </a:p>
          <a:p>
            <a:pPr marL="0" indent="0">
              <a:buNone/>
            </a:pPr>
            <a:r>
              <a:rPr lang="en-US" dirty="0"/>
              <a:t>4.    Not later than 15 minutes before the start of the relevant phase</a:t>
            </a:r>
          </a:p>
          <a:p>
            <a:pPr marL="0" indent="0">
              <a:buNone/>
            </a:pPr>
            <a:r>
              <a:rPr lang="en-US" dirty="0"/>
              <a:t>5.    Not later than 30 minutes after the results of the relevant results are posted, Mathematical or transcription errors not later than 3 pm the day following the last day of the event.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2821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DB48F9-129B-7B28-BD5E-9A1A684A85D8}"/>
              </a:ext>
            </a:extLst>
          </p:cNvPr>
          <p:cNvSpPr>
            <a:spLocks noGrp="1"/>
          </p:cNvSpPr>
          <p:nvPr>
            <p:ph type="title"/>
          </p:nvPr>
        </p:nvSpPr>
        <p:spPr>
          <a:xfrm>
            <a:off x="1171074" y="1396686"/>
            <a:ext cx="3240506" cy="4064628"/>
          </a:xfrm>
        </p:spPr>
        <p:txBody>
          <a:bodyPr>
            <a:normAutofit/>
          </a:bodyPr>
          <a:lstStyle/>
          <a:p>
            <a:r>
              <a:rPr lang="en-US">
                <a:solidFill>
                  <a:srgbClr val="FFFFFF"/>
                </a:solidFill>
              </a:rPr>
              <a:t>EV 115: Inquiries, Protests and Appeals</a:t>
            </a:r>
            <a:br>
              <a:rPr lang="en-US">
                <a:solidFill>
                  <a:srgbClr val="FFFFFF"/>
                </a:solidFill>
              </a:rPr>
            </a:br>
            <a:r>
              <a:rPr lang="en-US">
                <a:solidFill>
                  <a:srgbClr val="FFFFFF"/>
                </a:solidFill>
              </a:rPr>
              <a:t>continued…..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1C6B696-2F76-CA05-6A18-32F581ABE7B9}"/>
              </a:ext>
            </a:extLst>
          </p:cNvPr>
          <p:cNvSpPr>
            <a:spLocks noGrp="1"/>
          </p:cNvSpPr>
          <p:nvPr>
            <p:ph idx="1"/>
          </p:nvPr>
        </p:nvSpPr>
        <p:spPr>
          <a:xfrm>
            <a:off x="5370153" y="1526033"/>
            <a:ext cx="5536397" cy="3935281"/>
          </a:xfrm>
        </p:spPr>
        <p:txBody>
          <a:bodyPr>
            <a:normAutofit/>
          </a:bodyPr>
          <a:lstStyle/>
          <a:p>
            <a:endParaRPr lang="en-US" sz="2600"/>
          </a:p>
          <a:p>
            <a:r>
              <a:rPr lang="en-US" sz="2600"/>
              <a:t>4. APPEALS. An appeal against a ruling of the Ground Jury must be lodged within one hour of the announcement of the Ground Jury’s determination. Appeals must be addressed to the Organizer, in writing, signed, and delivered to the event secretary. BOD 7/25/22 Effective 12/1/22 </a:t>
            </a:r>
          </a:p>
        </p:txBody>
      </p:sp>
    </p:spTree>
    <p:extLst>
      <p:ext uri="{BB962C8B-B14F-4D97-AF65-F5344CB8AC3E}">
        <p14:creationId xmlns:p14="http://schemas.microsoft.com/office/powerpoint/2010/main" val="53060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A16715-3FEF-FC99-BB72-DC9C7C201257}"/>
              </a:ext>
            </a:extLst>
          </p:cNvPr>
          <p:cNvSpPr>
            <a:spLocks noGrp="1"/>
          </p:cNvSpPr>
          <p:nvPr>
            <p:ph type="title"/>
          </p:nvPr>
        </p:nvSpPr>
        <p:spPr>
          <a:xfrm>
            <a:off x="686834" y="1153572"/>
            <a:ext cx="3200400" cy="4461163"/>
          </a:xfrm>
        </p:spPr>
        <p:txBody>
          <a:bodyPr>
            <a:normAutofit/>
          </a:bodyPr>
          <a:lstStyle/>
          <a:p>
            <a:r>
              <a:rPr lang="en-US">
                <a:solidFill>
                  <a:srgbClr val="FFFFFF"/>
                </a:solidFill>
              </a:rPr>
              <a:t>GR1037 Yellow Warning Card - Stewards and Technical Delegates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9E66792-5566-D9C8-6F8E-B3ED284237FD}"/>
              </a:ext>
            </a:extLst>
          </p:cNvPr>
          <p:cNvSpPr>
            <a:spLocks noGrp="1"/>
          </p:cNvSpPr>
          <p:nvPr>
            <p:ph idx="1"/>
          </p:nvPr>
        </p:nvSpPr>
        <p:spPr>
          <a:xfrm>
            <a:off x="4447308" y="591344"/>
            <a:ext cx="6906491" cy="5585619"/>
          </a:xfrm>
        </p:spPr>
        <p:txBody>
          <a:bodyPr anchor="ctr">
            <a:normAutofit/>
          </a:bodyPr>
          <a:lstStyle/>
          <a:p>
            <a:pPr marL="0" indent="0">
              <a:buNone/>
            </a:pPr>
            <a:endParaRPr lang="en-US" dirty="0"/>
          </a:p>
          <a:p>
            <a:pPr marL="0" indent="0">
              <a:buNone/>
            </a:pPr>
            <a:r>
              <a:rPr lang="en-US" dirty="0"/>
              <a:t>1. A Yellow Warning Card may be issued by a Steward, Technical Delegate, or Competition Official working in any of these capacities at the competition to any competitor, spectator or participant for improper conduct, or for noncompliance with the rules, provided the issuer considers the conduct not severe enough to cause the issuer to submit the matter to the Federation for a Disciplinary Action Complaint.</a:t>
            </a:r>
          </a:p>
        </p:txBody>
      </p:sp>
    </p:spTree>
    <p:extLst>
      <p:ext uri="{BB962C8B-B14F-4D97-AF65-F5344CB8AC3E}">
        <p14:creationId xmlns:p14="http://schemas.microsoft.com/office/powerpoint/2010/main" val="418828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6A0A0C-98A3-D053-C5C8-BB093589CBC9}"/>
              </a:ext>
            </a:extLst>
          </p:cNvPr>
          <p:cNvSpPr>
            <a:spLocks noGrp="1"/>
          </p:cNvSpPr>
          <p:nvPr>
            <p:ph type="title"/>
          </p:nvPr>
        </p:nvSpPr>
        <p:spPr>
          <a:xfrm>
            <a:off x="956826" y="1112969"/>
            <a:ext cx="3937298" cy="4166010"/>
          </a:xfrm>
        </p:spPr>
        <p:txBody>
          <a:bodyPr>
            <a:normAutofit/>
          </a:bodyPr>
          <a:lstStyle/>
          <a:p>
            <a:r>
              <a:rPr lang="en-US">
                <a:solidFill>
                  <a:srgbClr val="FFFFFF"/>
                </a:solidFill>
              </a:rPr>
              <a:t>Reasons for Yellow Cards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B6AE401-6A77-3FDA-33C9-3D6F00305BD2}"/>
              </a:ext>
            </a:extLst>
          </p:cNvPr>
          <p:cNvSpPr>
            <a:spLocks noGrp="1"/>
          </p:cNvSpPr>
          <p:nvPr>
            <p:ph idx="1"/>
          </p:nvPr>
        </p:nvSpPr>
        <p:spPr>
          <a:xfrm>
            <a:off x="6096000" y="820880"/>
            <a:ext cx="5257799" cy="4889350"/>
          </a:xfrm>
        </p:spPr>
        <p:txBody>
          <a:bodyPr anchor="t">
            <a:noAutofit/>
          </a:bodyPr>
          <a:lstStyle/>
          <a:p>
            <a:pPr marL="0" indent="0">
              <a:buNone/>
            </a:pPr>
            <a:r>
              <a:rPr lang="en-US" sz="1600" b="1" dirty="0"/>
              <a:t>1. A Yellow Warning Card must be issued to the alleged offender at the competition otherwise it is invalid </a:t>
            </a:r>
          </a:p>
          <a:p>
            <a:pPr marL="0" indent="0">
              <a:buNone/>
            </a:pPr>
            <a:r>
              <a:rPr lang="en-US" sz="1600" dirty="0"/>
              <a:t>2. A Yellow Warning Card can be issued for minor offenses only and should not be used for abuse or major infractions of the rules. </a:t>
            </a:r>
          </a:p>
          <a:p>
            <a:pPr marL="0" indent="0">
              <a:buNone/>
            </a:pPr>
            <a:r>
              <a:rPr lang="en-US" sz="1600" dirty="0"/>
              <a:t>3. A copy must be sent to the Federation with the Steward or Technical Delegate report </a:t>
            </a:r>
          </a:p>
          <a:p>
            <a:pPr marL="0" indent="0">
              <a:buNone/>
            </a:pPr>
            <a:r>
              <a:rPr lang="en-US" sz="1600" dirty="0"/>
              <a:t>4. The Federation will contact the alleged offender so that they may respond to the card </a:t>
            </a:r>
          </a:p>
          <a:p>
            <a:pPr marL="0" indent="0">
              <a:buNone/>
            </a:pPr>
            <a:r>
              <a:rPr lang="en-US" sz="1600" dirty="0"/>
              <a:t>5. The Federation may determine that a Charge or Administrative Penalty is warranted upon further review of the Warning Card </a:t>
            </a:r>
          </a:p>
          <a:p>
            <a:pPr marL="0" indent="0">
              <a:buNone/>
            </a:pPr>
            <a:r>
              <a:rPr lang="en-US" sz="1600" dirty="0"/>
              <a:t>6. An individual who receives 3 Warning Cards within a 16 month period will be subject to a fine or Charge</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08662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4889-9562-559C-3534-B2E75D14B01F}"/>
              </a:ext>
            </a:extLst>
          </p:cNvPr>
          <p:cNvSpPr>
            <a:spLocks noGrp="1"/>
          </p:cNvSpPr>
          <p:nvPr>
            <p:ph type="title"/>
          </p:nvPr>
        </p:nvSpPr>
        <p:spPr/>
        <p:txBody>
          <a:bodyPr/>
          <a:lstStyle/>
          <a:p>
            <a:r>
              <a:rPr lang="en-US" dirty="0"/>
              <a:t>New Rule Coming in 2025</a:t>
            </a:r>
          </a:p>
        </p:txBody>
      </p:sp>
      <p:sp>
        <p:nvSpPr>
          <p:cNvPr id="3" name="Content Placeholder 2">
            <a:extLst>
              <a:ext uri="{FF2B5EF4-FFF2-40B4-BE49-F238E27FC236}">
                <a16:creationId xmlns:a16="http://schemas.microsoft.com/office/drawing/2014/main" id="{0625E29F-4A9D-408E-0208-AB0643528389}"/>
              </a:ext>
            </a:extLst>
          </p:cNvPr>
          <p:cNvSpPr>
            <a:spLocks noGrp="1"/>
          </p:cNvSpPr>
          <p:nvPr>
            <p:ph idx="1"/>
          </p:nvPr>
        </p:nvSpPr>
        <p:spPr/>
        <p:txBody>
          <a:bodyPr/>
          <a:lstStyle/>
          <a:p>
            <a:r>
              <a:rPr lang="en-US" dirty="0"/>
              <a:t>Recorded Warning</a:t>
            </a:r>
          </a:p>
          <a:p>
            <a:r>
              <a:rPr lang="en-US" dirty="0"/>
              <a:t>We don’t have the final approved verbiage as it is expected to come out in the spring.</a:t>
            </a:r>
          </a:p>
          <a:p>
            <a:r>
              <a:rPr lang="en-US" dirty="0"/>
              <a:t>It will give officials the option to provide a recorded warning which is less than a Yellow Card</a:t>
            </a:r>
          </a:p>
          <a:p>
            <a:r>
              <a:rPr lang="en-US" dirty="0"/>
              <a:t>The USEA LOC requested this rule from the USEF</a:t>
            </a:r>
          </a:p>
        </p:txBody>
      </p:sp>
    </p:spTree>
    <p:extLst>
      <p:ext uri="{BB962C8B-B14F-4D97-AF65-F5344CB8AC3E}">
        <p14:creationId xmlns:p14="http://schemas.microsoft.com/office/powerpoint/2010/main" val="373264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11064</TotalTime>
  <Words>2496</Words>
  <Application>Microsoft Office PowerPoint</Application>
  <PresentationFormat>Widescreen</PresentationFormat>
  <Paragraphs>153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Lato</vt:lpstr>
      <vt:lpstr>Office Theme</vt:lpstr>
      <vt:lpstr>Problem Solving  for Officials</vt:lpstr>
      <vt:lpstr>Officials Roles and Responsibilities </vt:lpstr>
      <vt:lpstr>Creating a Partnership at the Event </vt:lpstr>
      <vt:lpstr>EV 115: Inquiries, Protests and Appeals </vt:lpstr>
      <vt:lpstr>3. TIME LIMITS FOR PROTESTS. Protests must be lodged within the following time limits:</vt:lpstr>
      <vt:lpstr>EV 115: Inquiries, Protests and Appeals continued….. </vt:lpstr>
      <vt:lpstr>GR1037 Yellow Warning Card - Stewards and Technical Delegates</vt:lpstr>
      <vt:lpstr>Reasons for Yellow Cards</vt:lpstr>
      <vt:lpstr>New Rule Coming in 2025</vt:lpstr>
      <vt:lpstr>Yellow Cards Issued in 2023 </vt:lpstr>
      <vt:lpstr>EV 113 Dangerous Riding:  new language</vt:lpstr>
      <vt:lpstr> Dangerous Ridings Given in 2023</vt:lpstr>
      <vt:lpstr>Watch List</vt:lpstr>
      <vt:lpstr>Watch List </vt:lpstr>
      <vt:lpstr>The following are designated Watch List reporters:</vt:lpstr>
      <vt:lpstr>Competition Licensed Officials Responsibilities</vt:lpstr>
      <vt:lpstr>Filing a Watch List Report</vt:lpstr>
      <vt:lpstr>Specifications for the Watch List</vt:lpstr>
      <vt:lpstr>Other Information</vt:lpstr>
      <vt:lpstr>Definitions:  USEF and FEI</vt:lpstr>
      <vt:lpstr>Such acts include without limitation:</vt:lpstr>
      <vt:lpstr>Case Examples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Officials Roles and Responsibilities During XC</dc:title>
  <dc:creator>Cindy Deporter</dc:creator>
  <cp:lastModifiedBy>Cindy Deporter</cp:lastModifiedBy>
  <cp:revision>13</cp:revision>
  <dcterms:created xsi:type="dcterms:W3CDTF">2022-02-17T18:27:00Z</dcterms:created>
  <dcterms:modified xsi:type="dcterms:W3CDTF">2024-12-10T14:50:27Z</dcterms:modified>
</cp:coreProperties>
</file>