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 id="271" r:id="rId16"/>
    <p:sldId id="272" r:id="rId17"/>
    <p:sldId id="273" r:id="rId18"/>
    <p:sldId id="270"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37" d="100"/>
          <a:sy n="37" d="100"/>
        </p:scale>
        <p:origin x="93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Precepting	 2023</a:t>
            </a:r>
          </a:p>
        </p:txBody>
      </p:sp>
      <p:sp>
        <p:nvSpPr>
          <p:cNvPr id="3" name="Subtitle 2"/>
          <p:cNvSpPr>
            <a:spLocks noGrp="1"/>
          </p:cNvSpPr>
          <p:nvPr>
            <p:ph type="subTitle" idx="1"/>
          </p:nvPr>
        </p:nvSpPr>
        <p:spPr/>
        <p:txBody>
          <a:bodyPr>
            <a:normAutofit lnSpcReduction="10000"/>
          </a:bodyPr>
          <a:lstStyle/>
          <a:p>
            <a:r>
              <a:rPr lang="en-US" dirty="0"/>
              <a:t>Expectations</a:t>
            </a:r>
          </a:p>
          <a:p>
            <a:endParaRPr lang="en-US" dirty="0"/>
          </a:p>
          <a:p>
            <a:r>
              <a:rPr lang="en-US" dirty="0"/>
              <a:t>Cindy Deporter, Tim Murray, and Wayne Quarles</a:t>
            </a:r>
          </a:p>
        </p:txBody>
      </p:sp>
    </p:spTree>
    <p:extLst>
      <p:ext uri="{BB962C8B-B14F-4D97-AF65-F5344CB8AC3E}">
        <p14:creationId xmlns:p14="http://schemas.microsoft.com/office/powerpoint/2010/main" val="206683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C01ED-8C0F-4AD0-AB88-07A5879006EE}"/>
              </a:ext>
            </a:extLst>
          </p:cNvPr>
          <p:cNvSpPr>
            <a:spLocks noGrp="1"/>
          </p:cNvSpPr>
          <p:nvPr>
            <p:ph type="title"/>
          </p:nvPr>
        </p:nvSpPr>
        <p:spPr/>
        <p:txBody>
          <a:bodyPr/>
          <a:lstStyle/>
          <a:p>
            <a:r>
              <a:rPr lang="en-US" dirty="0"/>
              <a:t>Talking to the Candidate</a:t>
            </a:r>
          </a:p>
        </p:txBody>
      </p:sp>
      <p:sp>
        <p:nvSpPr>
          <p:cNvPr id="3" name="Content Placeholder 2">
            <a:extLst>
              <a:ext uri="{FF2B5EF4-FFF2-40B4-BE49-F238E27FC236}">
                <a16:creationId xmlns:a16="http://schemas.microsoft.com/office/drawing/2014/main" id="{F88CB0D7-FD42-42CF-8E35-F4E2A9E37BA3}"/>
              </a:ext>
            </a:extLst>
          </p:cNvPr>
          <p:cNvSpPr>
            <a:spLocks noGrp="1"/>
          </p:cNvSpPr>
          <p:nvPr>
            <p:ph idx="1"/>
          </p:nvPr>
        </p:nvSpPr>
        <p:spPr/>
        <p:txBody>
          <a:bodyPr>
            <a:normAutofit/>
          </a:bodyPr>
          <a:lstStyle/>
          <a:p>
            <a:r>
              <a:rPr lang="en-US" sz="2000" b="1" dirty="0"/>
              <a:t>If you ask the candidate their perception of the situation, it gives you the opportunity to observe and review their critical thinking skills and how they evaluate a situation.</a:t>
            </a:r>
          </a:p>
          <a:p>
            <a:r>
              <a:rPr lang="en-US" sz="2000" b="1" dirty="0"/>
              <a:t>Evaluating situations on an active field of play has to be thoughtful and based in experience.  This is why it is important to debrief with the candidate as soon as possible after situations happen during the weekend to help provide them with your experiences on handling situations and also how to critically think through these types of situations.</a:t>
            </a:r>
          </a:p>
        </p:txBody>
      </p:sp>
    </p:spTree>
    <p:extLst>
      <p:ext uri="{BB962C8B-B14F-4D97-AF65-F5344CB8AC3E}">
        <p14:creationId xmlns:p14="http://schemas.microsoft.com/office/powerpoint/2010/main" val="336061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A4F0D-08EE-438D-9C83-599332E48F6B}"/>
              </a:ext>
            </a:extLst>
          </p:cNvPr>
          <p:cNvSpPr>
            <a:spLocks noGrp="1"/>
          </p:cNvSpPr>
          <p:nvPr>
            <p:ph type="title"/>
          </p:nvPr>
        </p:nvSpPr>
        <p:spPr/>
        <p:txBody>
          <a:bodyPr/>
          <a:lstStyle/>
          <a:p>
            <a:r>
              <a:rPr lang="en-US" dirty="0"/>
              <a:t>Talking to the Candidate</a:t>
            </a:r>
          </a:p>
        </p:txBody>
      </p:sp>
      <p:sp>
        <p:nvSpPr>
          <p:cNvPr id="3" name="Content Placeholder 2">
            <a:extLst>
              <a:ext uri="{FF2B5EF4-FFF2-40B4-BE49-F238E27FC236}">
                <a16:creationId xmlns:a16="http://schemas.microsoft.com/office/drawing/2014/main" id="{46F87E90-F6BB-4EBE-81F7-24A11A0418A3}"/>
              </a:ext>
            </a:extLst>
          </p:cNvPr>
          <p:cNvSpPr>
            <a:spLocks noGrp="1"/>
          </p:cNvSpPr>
          <p:nvPr>
            <p:ph idx="1"/>
          </p:nvPr>
        </p:nvSpPr>
        <p:spPr/>
        <p:txBody>
          <a:bodyPr/>
          <a:lstStyle/>
          <a:p>
            <a:r>
              <a:rPr lang="en-US" b="1" dirty="0"/>
              <a:t>Ask the candidate what they viewed as the issue.</a:t>
            </a:r>
          </a:p>
          <a:p>
            <a:r>
              <a:rPr lang="en-US" b="1" dirty="0"/>
              <a:t>Ask them what solutions could have been used</a:t>
            </a:r>
          </a:p>
          <a:p>
            <a:r>
              <a:rPr lang="en-US" b="1" dirty="0"/>
              <a:t>Ask the candidate how they felt about the situation and what type of thoughts that they were having during the situation.</a:t>
            </a:r>
          </a:p>
          <a:p>
            <a:r>
              <a:rPr lang="en-US" b="1" dirty="0"/>
              <a:t>Ask them how they would have reacted, or if they had reacted what would have been a better approach</a:t>
            </a:r>
          </a:p>
          <a:p>
            <a:r>
              <a:rPr lang="en-US" b="1" dirty="0"/>
              <a:t>Ask them what types of strategies can be used to make objective decisions.</a:t>
            </a:r>
          </a:p>
          <a:p>
            <a:r>
              <a:rPr lang="en-US" b="1" dirty="0"/>
              <a:t>Talk to the candidate about your perceptions of their actions above. </a:t>
            </a:r>
          </a:p>
          <a:p>
            <a:r>
              <a:rPr lang="en-US" b="1" dirty="0"/>
              <a:t>Provide specific feedback.</a:t>
            </a:r>
          </a:p>
        </p:txBody>
      </p:sp>
    </p:spTree>
    <p:extLst>
      <p:ext uri="{BB962C8B-B14F-4D97-AF65-F5344CB8AC3E}">
        <p14:creationId xmlns:p14="http://schemas.microsoft.com/office/powerpoint/2010/main" val="495095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87431-0B47-4B77-8C9E-CC81838873DA}"/>
              </a:ext>
            </a:extLst>
          </p:cNvPr>
          <p:cNvSpPr>
            <a:spLocks noGrp="1"/>
          </p:cNvSpPr>
          <p:nvPr>
            <p:ph type="title"/>
          </p:nvPr>
        </p:nvSpPr>
        <p:spPr/>
        <p:txBody>
          <a:bodyPr/>
          <a:lstStyle/>
          <a:p>
            <a:r>
              <a:rPr lang="en-US" dirty="0"/>
              <a:t>Providing Constructive Feedback</a:t>
            </a:r>
          </a:p>
        </p:txBody>
      </p:sp>
      <p:sp>
        <p:nvSpPr>
          <p:cNvPr id="3" name="Content Placeholder 2">
            <a:extLst>
              <a:ext uri="{FF2B5EF4-FFF2-40B4-BE49-F238E27FC236}">
                <a16:creationId xmlns:a16="http://schemas.microsoft.com/office/drawing/2014/main" id="{9DDD0216-00C9-4145-A8BE-183E92B467F2}"/>
              </a:ext>
            </a:extLst>
          </p:cNvPr>
          <p:cNvSpPr>
            <a:spLocks noGrp="1"/>
          </p:cNvSpPr>
          <p:nvPr>
            <p:ph idx="1"/>
          </p:nvPr>
        </p:nvSpPr>
        <p:spPr/>
        <p:txBody>
          <a:bodyPr/>
          <a:lstStyle/>
          <a:p>
            <a:r>
              <a:rPr lang="en-US" b="1" dirty="0"/>
              <a:t>It is necessary to provide factual, specific constructive feedback to candidates.</a:t>
            </a:r>
          </a:p>
          <a:p>
            <a:r>
              <a:rPr lang="en-US" b="1" dirty="0"/>
              <a:t>You should be able to clearly communicate what you believed the candidate did not grasp or areas that the candidate needed to consider before making a decision.</a:t>
            </a:r>
          </a:p>
          <a:p>
            <a:r>
              <a:rPr lang="en-US" b="1" dirty="0"/>
              <a:t>If is not fair for a candidate to see in writing what was not discussed during the experience. </a:t>
            </a:r>
          </a:p>
          <a:p>
            <a:r>
              <a:rPr lang="en-US" b="1" dirty="0"/>
              <a:t>It is hard being a preceptor and it is not for everyone.  Candidates can be helpful but they also deserve to have a learning experience and also good direction</a:t>
            </a:r>
          </a:p>
        </p:txBody>
      </p:sp>
    </p:spTree>
    <p:extLst>
      <p:ext uri="{BB962C8B-B14F-4D97-AF65-F5344CB8AC3E}">
        <p14:creationId xmlns:p14="http://schemas.microsoft.com/office/powerpoint/2010/main" val="60282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0C1A0-C5C1-4425-B44A-0E1105AC3D4D}"/>
              </a:ext>
            </a:extLst>
          </p:cNvPr>
          <p:cNvSpPr>
            <a:spLocks noGrp="1"/>
          </p:cNvSpPr>
          <p:nvPr>
            <p:ph type="title"/>
          </p:nvPr>
        </p:nvSpPr>
        <p:spPr/>
        <p:txBody>
          <a:bodyPr/>
          <a:lstStyle/>
          <a:p>
            <a:r>
              <a:rPr lang="en-US" dirty="0"/>
              <a:t>Documenting the Experience</a:t>
            </a:r>
          </a:p>
        </p:txBody>
      </p:sp>
      <p:sp>
        <p:nvSpPr>
          <p:cNvPr id="3" name="Content Placeholder 2">
            <a:extLst>
              <a:ext uri="{FF2B5EF4-FFF2-40B4-BE49-F238E27FC236}">
                <a16:creationId xmlns:a16="http://schemas.microsoft.com/office/drawing/2014/main" id="{415E20EA-282A-47F0-AAA1-31A53F1C7BAB}"/>
              </a:ext>
            </a:extLst>
          </p:cNvPr>
          <p:cNvSpPr>
            <a:spLocks noGrp="1"/>
          </p:cNvSpPr>
          <p:nvPr>
            <p:ph idx="1"/>
          </p:nvPr>
        </p:nvSpPr>
        <p:spPr/>
        <p:txBody>
          <a:bodyPr/>
          <a:lstStyle/>
          <a:p>
            <a:r>
              <a:rPr lang="en-US" b="1" dirty="0"/>
              <a:t>The forms are being redone and the candidate should provide you with a copy of the forms.</a:t>
            </a:r>
          </a:p>
          <a:p>
            <a:r>
              <a:rPr lang="en-US" b="1" dirty="0"/>
              <a:t>Be factual when you complete the form.  </a:t>
            </a:r>
          </a:p>
          <a:p>
            <a:r>
              <a:rPr lang="en-US" b="1" dirty="0"/>
              <a:t>Direct the prospective official to the rule book, to the rule and then discuss the different concerns.</a:t>
            </a:r>
          </a:p>
          <a:p>
            <a:r>
              <a:rPr lang="en-US" b="1" dirty="0"/>
              <a:t>You should document this discussion on the evaluation form and also the resolution of the situation.</a:t>
            </a:r>
          </a:p>
          <a:p>
            <a:r>
              <a:rPr lang="en-US" b="1" dirty="0"/>
              <a:t>People learn differently so providing a variety of learning opportunities is important, </a:t>
            </a:r>
            <a:r>
              <a:rPr lang="en-US" b="1" dirty="0" err="1"/>
              <a:t>ie</a:t>
            </a:r>
            <a:r>
              <a:rPr lang="en-US" b="1" dirty="0"/>
              <a:t> observation, reviewing the rule book, talking to other officials the organizer etc. </a:t>
            </a:r>
          </a:p>
        </p:txBody>
      </p:sp>
    </p:spTree>
    <p:extLst>
      <p:ext uri="{BB962C8B-B14F-4D97-AF65-F5344CB8AC3E}">
        <p14:creationId xmlns:p14="http://schemas.microsoft.com/office/powerpoint/2010/main" val="3871858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3932-BB5C-49F7-AD67-B7AC5AF09109}"/>
              </a:ext>
            </a:extLst>
          </p:cNvPr>
          <p:cNvSpPr>
            <a:spLocks noGrp="1"/>
          </p:cNvSpPr>
          <p:nvPr>
            <p:ph type="title"/>
          </p:nvPr>
        </p:nvSpPr>
        <p:spPr/>
        <p:txBody>
          <a:bodyPr/>
          <a:lstStyle/>
          <a:p>
            <a:r>
              <a:rPr lang="en-US" dirty="0"/>
              <a:t>Documenting the Experience</a:t>
            </a:r>
          </a:p>
        </p:txBody>
      </p:sp>
      <p:sp>
        <p:nvSpPr>
          <p:cNvPr id="3" name="Content Placeholder 2">
            <a:extLst>
              <a:ext uri="{FF2B5EF4-FFF2-40B4-BE49-F238E27FC236}">
                <a16:creationId xmlns:a16="http://schemas.microsoft.com/office/drawing/2014/main" id="{BADBF6DB-9214-4128-A1BB-FF462A4E45EF}"/>
              </a:ext>
            </a:extLst>
          </p:cNvPr>
          <p:cNvSpPr>
            <a:spLocks noGrp="1"/>
          </p:cNvSpPr>
          <p:nvPr>
            <p:ph idx="1"/>
          </p:nvPr>
        </p:nvSpPr>
        <p:spPr/>
        <p:txBody>
          <a:bodyPr/>
          <a:lstStyle/>
          <a:p>
            <a:r>
              <a:rPr lang="en-US" b="1" dirty="0"/>
              <a:t>Let the candidate read what you have written on the forms.  You both have to initial and sign the forms to assure that everyone is on the same page.</a:t>
            </a:r>
          </a:p>
          <a:p>
            <a:r>
              <a:rPr lang="en-US" b="1" dirty="0"/>
              <a:t>Again, stay with </a:t>
            </a:r>
            <a:r>
              <a:rPr lang="en-US" b="1"/>
              <a:t>the factual </a:t>
            </a:r>
            <a:r>
              <a:rPr lang="en-US" b="1" dirty="0"/>
              <a:t>information, and factual solutions.</a:t>
            </a:r>
          </a:p>
          <a:p>
            <a:r>
              <a:rPr lang="en-US" b="1" dirty="0"/>
              <a:t>It is important that a candidate clearly understands if they do grasp a concept and that they have the solution as to how they move forward in the program if there are concerns.</a:t>
            </a:r>
          </a:p>
          <a:p>
            <a:r>
              <a:rPr lang="en-US" b="1" dirty="0"/>
              <a:t>Precepting takes work and it is not for everyone. </a:t>
            </a:r>
          </a:p>
          <a:p>
            <a:endParaRPr lang="en-US" b="1" dirty="0"/>
          </a:p>
          <a:p>
            <a:endParaRPr lang="en-US" b="1" dirty="0"/>
          </a:p>
        </p:txBody>
      </p:sp>
    </p:spTree>
    <p:extLst>
      <p:ext uri="{BB962C8B-B14F-4D97-AF65-F5344CB8AC3E}">
        <p14:creationId xmlns:p14="http://schemas.microsoft.com/office/powerpoint/2010/main" val="612145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2F44-9212-4358-AD54-AA57D51E0A42}"/>
              </a:ext>
            </a:extLst>
          </p:cNvPr>
          <p:cNvSpPr>
            <a:spLocks noGrp="1"/>
          </p:cNvSpPr>
          <p:nvPr>
            <p:ph type="title"/>
          </p:nvPr>
        </p:nvSpPr>
        <p:spPr/>
        <p:txBody>
          <a:bodyPr>
            <a:normAutofit/>
          </a:bodyPr>
          <a:lstStyle/>
          <a:p>
            <a:r>
              <a:rPr lang="en-US" sz="2700" b="1" dirty="0"/>
              <a:t>Updated Preceptor </a:t>
            </a:r>
            <a:r>
              <a:rPr lang="en-US" sz="2700" b="1"/>
              <a:t>Criteria: </a:t>
            </a:r>
            <a:r>
              <a:rPr lang="en-US" sz="1400"/>
              <a:t>T</a:t>
            </a:r>
            <a:r>
              <a:rPr lang="en-US" sz="1400" b="1"/>
              <a:t>he </a:t>
            </a:r>
            <a:r>
              <a:rPr lang="en-US" sz="1400" b="1" dirty="0"/>
              <a:t>USEF has indicated that the USEA LOC committee has the leeway to chose or not chose candidates for  being a preceptor.</a:t>
            </a:r>
            <a:r>
              <a:rPr lang="en-US" dirty="0"/>
              <a:t> </a:t>
            </a:r>
          </a:p>
        </p:txBody>
      </p:sp>
      <p:sp>
        <p:nvSpPr>
          <p:cNvPr id="3" name="Content Placeholder 2">
            <a:extLst>
              <a:ext uri="{FF2B5EF4-FFF2-40B4-BE49-F238E27FC236}">
                <a16:creationId xmlns:a16="http://schemas.microsoft.com/office/drawing/2014/main" id="{DE0C99A1-CA54-CB8F-20D7-46002F17201D}"/>
              </a:ext>
            </a:extLst>
          </p:cNvPr>
          <p:cNvSpPr>
            <a:spLocks noGrp="1"/>
          </p:cNvSpPr>
          <p:nvPr>
            <p:ph idx="1"/>
          </p:nvPr>
        </p:nvSpPr>
        <p:spPr/>
        <p:txBody>
          <a:bodyPr/>
          <a:lstStyle/>
          <a:p>
            <a:pPr marL="0" marR="0" indent="0">
              <a:lnSpc>
                <a:spcPct val="107000"/>
              </a:lnSpc>
              <a:spcBef>
                <a:spcPts val="0"/>
              </a:spcBef>
              <a:spcAft>
                <a:spcPts val="0"/>
              </a:spcAft>
              <a:buNone/>
            </a:pPr>
            <a:r>
              <a:rPr lang="en-US"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Application Criteria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Preceptor applicants must have been a licensed official and currently active at the relative level for five years or more. Active is defined as officiated at a minimum of nine events over the past three years as a USEF Eventing Judge, FEI Eventing Judge, USEF Eventing TD, FEI Eventing TD, USEF Eventing CD, or FEI Eventing CD.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u="sng" dirty="0">
                <a:effectLst/>
                <a:latin typeface="Calibri" panose="020F0502020204030204" pitchFamily="34" charset="0"/>
                <a:ea typeface="Calibri" panose="020F0502020204030204" pitchFamily="34" charset="0"/>
                <a:cs typeface="Calibri" panose="020F0502020204030204" pitchFamily="34" charset="0"/>
              </a:rPr>
              <a:t> </a:t>
            </a:r>
            <a:r>
              <a:rPr lang="en-US" sz="1800" b="1" u="sng" dirty="0">
                <a:effectLst/>
                <a:latin typeface="Calibri" panose="020F0502020204030204" pitchFamily="34" charset="0"/>
                <a:ea typeface="Calibri" panose="020F0502020204030204" pitchFamily="34" charset="0"/>
                <a:cs typeface="Calibri" panose="020F0502020204030204" pitchFamily="34" charset="0"/>
              </a:rPr>
              <a:t>Review</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The Preceptor List will be reviewed and updated annually during the USEA Annual Meeting or throughout the competition year. New Preceptor applications will be reviewed at USEA Annual Meeting.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ELOC </a:t>
            </a:r>
            <a:r>
              <a:rPr lang="en-US" sz="1800" dirty="0">
                <a:effectLst/>
                <a:latin typeface="Calibri" panose="020F0502020204030204" pitchFamily="34" charset="0"/>
                <a:ea typeface="Calibri" panose="020F0502020204030204" pitchFamily="34" charset="0"/>
                <a:cs typeface="Calibri" panose="020F0502020204030204" pitchFamily="34" charset="0"/>
              </a:rPr>
              <a:t>Committee members may nominate eligible officials for consideration and those nominated individuals are required to submit an application.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a:t>
            </a:r>
          </a:p>
        </p:txBody>
      </p:sp>
    </p:spTree>
    <p:extLst>
      <p:ext uri="{BB962C8B-B14F-4D97-AF65-F5344CB8AC3E}">
        <p14:creationId xmlns:p14="http://schemas.microsoft.com/office/powerpoint/2010/main" val="1296691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1813-B885-2982-7177-705DD201FEF1}"/>
              </a:ext>
            </a:extLst>
          </p:cNvPr>
          <p:cNvSpPr>
            <a:spLocks noGrp="1"/>
          </p:cNvSpPr>
          <p:nvPr>
            <p:ph type="title"/>
          </p:nvPr>
        </p:nvSpPr>
        <p:spPr/>
        <p:txBody>
          <a:bodyPr/>
          <a:lstStyle/>
          <a:p>
            <a:r>
              <a:rPr lang="en-US" dirty="0"/>
              <a:t>Updated Preceptor Criteria</a:t>
            </a:r>
          </a:p>
        </p:txBody>
      </p:sp>
      <p:sp>
        <p:nvSpPr>
          <p:cNvPr id="3" name="Content Placeholder 2">
            <a:extLst>
              <a:ext uri="{FF2B5EF4-FFF2-40B4-BE49-F238E27FC236}">
                <a16:creationId xmlns:a16="http://schemas.microsoft.com/office/drawing/2014/main" id="{51DB70D7-41DF-9177-521B-D62B3B4CBCEB}"/>
              </a:ext>
            </a:extLst>
          </p:cNvPr>
          <p:cNvSpPr>
            <a:spLocks noGrp="1"/>
          </p:cNvSpPr>
          <p:nvPr>
            <p:ph idx="1"/>
          </p:nvPr>
        </p:nvSpPr>
        <p:spPr/>
        <p:txBody>
          <a:bodyPr/>
          <a:lstStyle/>
          <a:p>
            <a:pPr marL="0" marR="0" indent="0">
              <a:lnSpc>
                <a:spcPct val="107000"/>
              </a:lnSpc>
              <a:spcBef>
                <a:spcPts val="0"/>
              </a:spcBef>
              <a:spcAft>
                <a:spcPts val="0"/>
              </a:spcAft>
              <a:buNone/>
            </a:pPr>
            <a:r>
              <a:rPr lang="en-US" sz="1800" b="1" u="sng" dirty="0">
                <a:effectLst/>
                <a:latin typeface="Calibri" panose="020F0502020204030204" pitchFamily="34" charset="0"/>
                <a:ea typeface="Calibri" panose="020F0502020204030204" pitchFamily="34" charset="0"/>
                <a:cs typeface="Calibri" panose="020F0502020204030204" pitchFamily="34" charset="0"/>
              </a:rPr>
              <a:t>Maintenance Criteria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Preceptors must meet the following maintenance criteria: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Maintain the applicable USEF or FEI Judge, TD, or CD license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Current USEA Membership and USEF Active Membership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Officiate at a minimum of nine competition within the past three years with the applicable license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Preceptors must notify the USEA LOC every two years that they are interested in continuing to be a preceptor, if not their name will be removed from the preceptor list.</a:t>
            </a:r>
          </a:p>
          <a:p>
            <a:pPr>
              <a:lnSpc>
                <a:spcPct val="1070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Officials that meet the eligibility requirements are not automatically guaranteed to be selected as a Preceptor.</a:t>
            </a: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58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469C4-B3F7-E7C8-0273-8961CA2B2EFE}"/>
              </a:ext>
            </a:extLst>
          </p:cNvPr>
          <p:cNvSpPr>
            <a:spLocks noGrp="1"/>
          </p:cNvSpPr>
          <p:nvPr>
            <p:ph type="title"/>
          </p:nvPr>
        </p:nvSpPr>
        <p:spPr/>
        <p:txBody>
          <a:bodyPr/>
          <a:lstStyle/>
          <a:p>
            <a:r>
              <a:rPr lang="en-US" dirty="0"/>
              <a:t>Updated Preceptor Criteria </a:t>
            </a:r>
          </a:p>
        </p:txBody>
      </p:sp>
      <p:sp>
        <p:nvSpPr>
          <p:cNvPr id="3" name="Content Placeholder 2">
            <a:extLst>
              <a:ext uri="{FF2B5EF4-FFF2-40B4-BE49-F238E27FC236}">
                <a16:creationId xmlns:a16="http://schemas.microsoft.com/office/drawing/2014/main" id="{8F176A27-A0B3-041E-9123-B3C82AADC7CB}"/>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1800" b="1" u="sng" dirty="0">
                <a:effectLst/>
                <a:latin typeface="Calibri" panose="020F0502020204030204" pitchFamily="34" charset="0"/>
                <a:ea typeface="Calibri" panose="020F0502020204030204" pitchFamily="34" charset="0"/>
                <a:cs typeface="Calibri" panose="020F0502020204030204" pitchFamily="34" charset="0"/>
              </a:rPr>
              <a:t>Removal from the Preceptor List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Preceptors who do not meet the </a:t>
            </a:r>
            <a:r>
              <a:rPr lang="en-US" sz="1800" dirty="0">
                <a:effectLst/>
                <a:latin typeface="Calibri" panose="020F0502020204030204" pitchFamily="34" charset="0"/>
                <a:ea typeface="Calibri" panose="020F0502020204030204" pitchFamily="34" charset="0"/>
                <a:cs typeface="Times New Roman" panose="02020603050405020304" pitchFamily="18" charset="0"/>
              </a:rPr>
              <a:t>maintenance criteria by December 1 of the current year will be removed from the Preceptor List. Waivers may be granted to officials who have been licensed for more than 10 years. These waivers must be approved by the USEA ELOC.</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Preceptor may be removed from the List, after an investigation and discussion with the Preceptor, by a majority vote of the ELOC Committee for any of the following reasons: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Preceptor has no time or interest in working with apprentices.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Receipt of complaints from apprentices to USEA or USEF.</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Committee feels that at this time the Preceptor is not up to the standard required.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Preceptor does not meet the maintenance criteria.</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Preceptors who no longer wish to be part of the program should advise the co-chairs of the ELOC in writing of their desire to be removed from the Preceptor List.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47623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FD28-7222-4D1C-82D6-59204A4772D5}"/>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3DA6F632-182B-461F-B650-36516016B827}"/>
              </a:ext>
            </a:extLst>
          </p:cNvPr>
          <p:cNvSpPr>
            <a:spLocks noGrp="1"/>
          </p:cNvSpPr>
          <p:nvPr>
            <p:ph type="subTitle" idx="1"/>
          </p:nvPr>
        </p:nvSpPr>
        <p:spPr/>
        <p:txBody>
          <a:bodyPr/>
          <a:lstStyle/>
          <a:p>
            <a:r>
              <a:rPr lang="en-US"/>
              <a:t>Thank you!</a:t>
            </a:r>
          </a:p>
        </p:txBody>
      </p:sp>
    </p:spTree>
    <p:extLst>
      <p:ext uri="{BB962C8B-B14F-4D97-AF65-F5344CB8AC3E}">
        <p14:creationId xmlns:p14="http://schemas.microsoft.com/office/powerpoint/2010/main" val="11198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Precepting:  Objectives	</a:t>
            </a:r>
          </a:p>
        </p:txBody>
      </p:sp>
      <p:sp>
        <p:nvSpPr>
          <p:cNvPr id="3" name="Content Placeholder 2"/>
          <p:cNvSpPr>
            <a:spLocks noGrp="1"/>
          </p:cNvSpPr>
          <p:nvPr>
            <p:ph idx="1"/>
          </p:nvPr>
        </p:nvSpPr>
        <p:spPr/>
        <p:txBody>
          <a:bodyPr>
            <a:normAutofit/>
          </a:bodyPr>
          <a:lstStyle/>
          <a:p>
            <a:r>
              <a:rPr lang="en-US" sz="2400" b="1" dirty="0"/>
              <a:t>You will be able to complete a precepting form on the candidate</a:t>
            </a:r>
          </a:p>
          <a:p>
            <a:r>
              <a:rPr lang="en-US" sz="2400" b="1" dirty="0"/>
              <a:t>You will learn how to talk with the candidate/trainee about areas that need improvement</a:t>
            </a:r>
          </a:p>
          <a:p>
            <a:r>
              <a:rPr lang="en-US" sz="2400" b="1" dirty="0"/>
              <a:t>You will learn why it is important to provide constructive feedback to candidates</a:t>
            </a:r>
          </a:p>
          <a:p>
            <a:r>
              <a:rPr lang="en-US" sz="2400" b="1" dirty="0"/>
              <a:t>You will learn how to document on the forms. </a:t>
            </a:r>
          </a:p>
        </p:txBody>
      </p:sp>
    </p:spTree>
    <p:extLst>
      <p:ext uri="{BB962C8B-B14F-4D97-AF65-F5344CB8AC3E}">
        <p14:creationId xmlns:p14="http://schemas.microsoft.com/office/powerpoint/2010/main" val="201690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Preceptor	: Nuts and Bolts</a:t>
            </a:r>
          </a:p>
        </p:txBody>
      </p:sp>
      <p:sp>
        <p:nvSpPr>
          <p:cNvPr id="3" name="Content Placeholder 2"/>
          <p:cNvSpPr>
            <a:spLocks noGrp="1"/>
          </p:cNvSpPr>
          <p:nvPr>
            <p:ph idx="1"/>
          </p:nvPr>
        </p:nvSpPr>
        <p:spPr/>
        <p:txBody>
          <a:bodyPr/>
          <a:lstStyle/>
          <a:p>
            <a:r>
              <a:rPr lang="en-US" b="1" dirty="0"/>
              <a:t>The candidate is required to contact the organizer and received permission to apprentice at the event.</a:t>
            </a:r>
          </a:p>
          <a:p>
            <a:r>
              <a:rPr lang="en-US" b="1" dirty="0"/>
              <a:t>When the candidate contacts you to apprentice, please see if they have contacted the organizer.</a:t>
            </a:r>
          </a:p>
          <a:p>
            <a:r>
              <a:rPr lang="en-US" b="1" dirty="0"/>
              <a:t>The candidate is responsible to be with the preceptor during the competition. A person that is precepting for a President of a Ground Jury/TD position should be at the competition when you start on the day prior to the competition and then when the competition ends.  This could be one day or more than one day. </a:t>
            </a:r>
          </a:p>
          <a:p>
            <a:r>
              <a:rPr lang="en-US" b="1" dirty="0"/>
              <a:t>The candidate must be at the competition for the level of their license, </a:t>
            </a:r>
            <a:r>
              <a:rPr lang="en-US" b="1" dirty="0" err="1"/>
              <a:t>ie</a:t>
            </a:r>
            <a:r>
              <a:rPr lang="en-US" b="1" dirty="0"/>
              <a:t> r, R, S.  A small r needs to have a certain number of competitions that at least have Preliminary. </a:t>
            </a:r>
          </a:p>
        </p:txBody>
      </p:sp>
    </p:spTree>
    <p:extLst>
      <p:ext uri="{BB962C8B-B14F-4D97-AF65-F5344CB8AC3E}">
        <p14:creationId xmlns:p14="http://schemas.microsoft.com/office/powerpoint/2010/main" val="236709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Precepting:  Candidate Expectations</a:t>
            </a:r>
          </a:p>
        </p:txBody>
      </p:sp>
      <p:sp>
        <p:nvSpPr>
          <p:cNvPr id="3" name="Content Placeholder 2"/>
          <p:cNvSpPr>
            <a:spLocks noGrp="1"/>
          </p:cNvSpPr>
          <p:nvPr>
            <p:ph idx="1"/>
          </p:nvPr>
        </p:nvSpPr>
        <p:spPr/>
        <p:txBody>
          <a:bodyPr/>
          <a:lstStyle/>
          <a:p>
            <a:r>
              <a:rPr lang="en-US" sz="3200" b="1" dirty="0"/>
              <a:t>The candidate should bring their own supplies and should pay for their own motel and food costs. </a:t>
            </a:r>
          </a:p>
          <a:p>
            <a:r>
              <a:rPr lang="en-US" sz="3200" b="1" dirty="0"/>
              <a:t>The candidate should have the proper tools to do the work</a:t>
            </a:r>
          </a:p>
          <a:p>
            <a:endParaRPr lang="en-US" dirty="0"/>
          </a:p>
        </p:txBody>
      </p:sp>
    </p:spTree>
    <p:extLst>
      <p:ext uri="{BB962C8B-B14F-4D97-AF65-F5344CB8AC3E}">
        <p14:creationId xmlns:p14="http://schemas.microsoft.com/office/powerpoint/2010/main" val="188952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Preceptor Responsibilities	</a:t>
            </a:r>
          </a:p>
        </p:txBody>
      </p:sp>
      <p:sp>
        <p:nvSpPr>
          <p:cNvPr id="3" name="Content Placeholder 2"/>
          <p:cNvSpPr>
            <a:spLocks noGrp="1"/>
          </p:cNvSpPr>
          <p:nvPr>
            <p:ph idx="1"/>
          </p:nvPr>
        </p:nvSpPr>
        <p:spPr/>
        <p:txBody>
          <a:bodyPr>
            <a:normAutofit fontScale="92500" lnSpcReduction="10000"/>
          </a:bodyPr>
          <a:lstStyle/>
          <a:p>
            <a:r>
              <a:rPr lang="en-US" b="1" i="1" dirty="0">
                <a:solidFill>
                  <a:schemeClr val="accent6">
                    <a:lumMod val="75000"/>
                  </a:schemeClr>
                </a:solidFill>
              </a:rPr>
              <a:t>Your responsibility is first to the event and then to the candidate</a:t>
            </a:r>
          </a:p>
          <a:p>
            <a:r>
              <a:rPr lang="en-US" b="1" dirty="0"/>
              <a:t>Allow the candidate to participate in discussions and meetings</a:t>
            </a:r>
          </a:p>
          <a:p>
            <a:r>
              <a:rPr lang="en-US" b="1" dirty="0"/>
              <a:t>Teach the candidate how to Read the Rule book</a:t>
            </a:r>
          </a:p>
          <a:p>
            <a:r>
              <a:rPr lang="en-US" b="1" dirty="0"/>
              <a:t>Teach the candidate how to measure SJ courses and XC courses</a:t>
            </a:r>
          </a:p>
          <a:p>
            <a:r>
              <a:rPr lang="en-US" b="1" dirty="0"/>
              <a:t>Teach the candidate how to do the math in figuring times for SJ and XC</a:t>
            </a:r>
          </a:p>
          <a:p>
            <a:r>
              <a:rPr lang="en-US" b="1" dirty="0"/>
              <a:t>Review with the candidate the expectations of being an official</a:t>
            </a:r>
          </a:p>
          <a:p>
            <a:r>
              <a:rPr lang="en-US" b="1" dirty="0"/>
              <a:t>Review with the candidate what constitutes a conflict</a:t>
            </a:r>
          </a:p>
          <a:p>
            <a:r>
              <a:rPr lang="en-US" b="1" dirty="0"/>
              <a:t>Review and model behavior that is respectful to the competitor, organizer and objective</a:t>
            </a:r>
          </a:p>
          <a:p>
            <a:r>
              <a:rPr lang="en-US" b="1" dirty="0"/>
              <a:t>Review the evaluations with the candidate and provide constructive feedback during the experience</a:t>
            </a:r>
          </a:p>
        </p:txBody>
      </p:sp>
    </p:spTree>
    <p:extLst>
      <p:ext uri="{BB962C8B-B14F-4D97-AF65-F5344CB8AC3E}">
        <p14:creationId xmlns:p14="http://schemas.microsoft.com/office/powerpoint/2010/main" val="398725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Preceptor Responsibilities: basic concepts for all</a:t>
            </a:r>
          </a:p>
        </p:txBody>
      </p:sp>
      <p:sp>
        <p:nvSpPr>
          <p:cNvPr id="3" name="Content Placeholder 2"/>
          <p:cNvSpPr>
            <a:spLocks noGrp="1"/>
          </p:cNvSpPr>
          <p:nvPr>
            <p:ph idx="1"/>
          </p:nvPr>
        </p:nvSpPr>
        <p:spPr/>
        <p:txBody>
          <a:bodyPr/>
          <a:lstStyle/>
          <a:p>
            <a:r>
              <a:rPr lang="en-US" b="1" dirty="0"/>
              <a:t>Provide an honest written evaluation of the candidate's abilities and provide direction and guidance on areas that need improvement</a:t>
            </a:r>
          </a:p>
          <a:p>
            <a:r>
              <a:rPr lang="en-US" b="1" dirty="0"/>
              <a:t>Review the paperwork that is required</a:t>
            </a:r>
          </a:p>
          <a:p>
            <a:r>
              <a:rPr lang="en-US" b="1" dirty="0"/>
              <a:t>Review the Accident Plan, and the fall forms and the accident forms with the trainee and when these are used</a:t>
            </a:r>
          </a:p>
          <a:p>
            <a:r>
              <a:rPr lang="en-US" b="1" dirty="0"/>
              <a:t>Review and explain the role of the officials and the concept of team work</a:t>
            </a:r>
          </a:p>
          <a:p>
            <a:r>
              <a:rPr lang="en-US" b="1" dirty="0"/>
              <a:t>Provide direction on how to approach competitors/organizers in the job capacity</a:t>
            </a:r>
          </a:p>
          <a:p>
            <a:r>
              <a:rPr lang="en-US" b="1" dirty="0"/>
              <a:t>The preceptor evaluations must be sent in timely to Nancy Knight at the USEA</a:t>
            </a:r>
          </a:p>
          <a:p>
            <a:endParaRPr lang="en-US" dirty="0"/>
          </a:p>
          <a:p>
            <a:endParaRPr lang="en-US" dirty="0"/>
          </a:p>
        </p:txBody>
      </p:sp>
    </p:spTree>
    <p:extLst>
      <p:ext uri="{BB962C8B-B14F-4D97-AF65-F5344CB8AC3E}">
        <p14:creationId xmlns:p14="http://schemas.microsoft.com/office/powerpoint/2010/main" val="20000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Precepting Strategies</a:t>
            </a:r>
          </a:p>
        </p:txBody>
      </p:sp>
      <p:sp>
        <p:nvSpPr>
          <p:cNvPr id="3" name="Content Placeholder 2"/>
          <p:cNvSpPr>
            <a:spLocks noGrp="1"/>
          </p:cNvSpPr>
          <p:nvPr>
            <p:ph idx="1"/>
          </p:nvPr>
        </p:nvSpPr>
        <p:spPr/>
        <p:txBody>
          <a:bodyPr>
            <a:normAutofit fontScale="92500" lnSpcReduction="20000"/>
          </a:bodyPr>
          <a:lstStyle/>
          <a:p>
            <a:r>
              <a:rPr lang="en-US" b="1" dirty="0"/>
              <a:t>Plan out activities that provide experiences for the prospective official/upgrade candidates.</a:t>
            </a:r>
          </a:p>
          <a:p>
            <a:r>
              <a:rPr lang="en-US" b="1" dirty="0"/>
              <a:t>Prospective officials/upgrade candidates should be observing and following you as a preceptor</a:t>
            </a:r>
          </a:p>
          <a:p>
            <a:r>
              <a:rPr lang="en-US" b="1" dirty="0"/>
              <a:t>Examples of areas that they should be exposed too:</a:t>
            </a:r>
          </a:p>
          <a:p>
            <a:pPr lvl="1"/>
            <a:r>
              <a:rPr lang="en-US" b="1" dirty="0"/>
              <a:t> Dressage ring steward</a:t>
            </a:r>
          </a:p>
          <a:p>
            <a:pPr lvl="1"/>
            <a:r>
              <a:rPr lang="en-US" b="1" dirty="0"/>
              <a:t>Jump judge</a:t>
            </a:r>
          </a:p>
          <a:p>
            <a:pPr lvl="1"/>
            <a:r>
              <a:rPr lang="en-US" b="1" dirty="0"/>
              <a:t>Scribe</a:t>
            </a:r>
          </a:p>
          <a:p>
            <a:pPr lvl="1"/>
            <a:r>
              <a:rPr lang="en-US" b="1" dirty="0"/>
              <a:t>Ring crew</a:t>
            </a:r>
          </a:p>
          <a:p>
            <a:pPr lvl="1"/>
            <a:r>
              <a:rPr lang="en-US" b="1" dirty="0"/>
              <a:t>Scoring</a:t>
            </a:r>
          </a:p>
          <a:p>
            <a:pPr lvl="1"/>
            <a:r>
              <a:rPr lang="en-US" b="1" dirty="0"/>
              <a:t>Control</a:t>
            </a:r>
          </a:p>
          <a:p>
            <a:pPr lvl="1"/>
            <a:r>
              <a:rPr lang="en-US" b="1" dirty="0"/>
              <a:t>Observed the secretary </a:t>
            </a:r>
          </a:p>
        </p:txBody>
      </p:sp>
    </p:spTree>
    <p:extLst>
      <p:ext uri="{BB962C8B-B14F-4D97-AF65-F5344CB8AC3E}">
        <p14:creationId xmlns:p14="http://schemas.microsoft.com/office/powerpoint/2010/main" val="265881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44E0-BD68-4603-BABD-754134DBDD19}"/>
              </a:ext>
            </a:extLst>
          </p:cNvPr>
          <p:cNvSpPr>
            <a:spLocks noGrp="1"/>
          </p:cNvSpPr>
          <p:nvPr>
            <p:ph type="title"/>
          </p:nvPr>
        </p:nvSpPr>
        <p:spPr/>
        <p:txBody>
          <a:bodyPr/>
          <a:lstStyle/>
          <a:p>
            <a:r>
              <a:rPr lang="en-US" dirty="0"/>
              <a:t>Responsibilities</a:t>
            </a:r>
          </a:p>
        </p:txBody>
      </p:sp>
      <p:sp>
        <p:nvSpPr>
          <p:cNvPr id="3" name="Content Placeholder 2">
            <a:extLst>
              <a:ext uri="{FF2B5EF4-FFF2-40B4-BE49-F238E27FC236}">
                <a16:creationId xmlns:a16="http://schemas.microsoft.com/office/drawing/2014/main" id="{F731D88F-98C9-413C-92A7-632B0A89B5E4}"/>
              </a:ext>
            </a:extLst>
          </p:cNvPr>
          <p:cNvSpPr>
            <a:spLocks noGrp="1"/>
          </p:cNvSpPr>
          <p:nvPr>
            <p:ph idx="1"/>
          </p:nvPr>
        </p:nvSpPr>
        <p:spPr/>
        <p:txBody>
          <a:bodyPr>
            <a:normAutofit/>
          </a:bodyPr>
          <a:lstStyle/>
          <a:p>
            <a:r>
              <a:rPr lang="en-US" b="1" dirty="0"/>
              <a:t>Candidates need to have a good overall view of the competition and what your role is at the competition as an official</a:t>
            </a:r>
          </a:p>
          <a:p>
            <a:r>
              <a:rPr lang="en-US" b="1" dirty="0"/>
              <a:t>Spend time with them prior so that the apprenticeship will be meaningful</a:t>
            </a:r>
          </a:p>
          <a:p>
            <a:r>
              <a:rPr lang="en-US" b="1" dirty="0"/>
              <a:t>Candidates will come to you with many levels of experience make sure that you help them fill in the gaps of areas that they need to work on</a:t>
            </a:r>
          </a:p>
          <a:p>
            <a:r>
              <a:rPr lang="en-US" b="1" dirty="0"/>
              <a:t>You must sit down with them and review the evaluation.  Be prepared to provide constructive direction. The candidate needs to sign as do you</a:t>
            </a:r>
          </a:p>
          <a:p>
            <a:r>
              <a:rPr lang="en-US" b="1" dirty="0"/>
              <a:t>If a candidate doesn’t seem to understand or you think that they need more experience, then your discussion with that should be reflective of their need to address these areas of concern.  You must document this on the forms</a:t>
            </a:r>
          </a:p>
        </p:txBody>
      </p:sp>
    </p:spTree>
    <p:extLst>
      <p:ext uri="{BB962C8B-B14F-4D97-AF65-F5344CB8AC3E}">
        <p14:creationId xmlns:p14="http://schemas.microsoft.com/office/powerpoint/2010/main" val="287598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E6DD-5317-4101-AA44-E5175820B2A3}"/>
              </a:ext>
            </a:extLst>
          </p:cNvPr>
          <p:cNvSpPr>
            <a:spLocks noGrp="1"/>
          </p:cNvSpPr>
          <p:nvPr>
            <p:ph type="title"/>
          </p:nvPr>
        </p:nvSpPr>
        <p:spPr/>
        <p:txBody>
          <a:bodyPr/>
          <a:lstStyle/>
          <a:p>
            <a:r>
              <a:rPr lang="en-US" dirty="0"/>
              <a:t>Talking to the Candidate</a:t>
            </a:r>
          </a:p>
        </p:txBody>
      </p:sp>
      <p:sp>
        <p:nvSpPr>
          <p:cNvPr id="3" name="Content Placeholder 2">
            <a:extLst>
              <a:ext uri="{FF2B5EF4-FFF2-40B4-BE49-F238E27FC236}">
                <a16:creationId xmlns:a16="http://schemas.microsoft.com/office/drawing/2014/main" id="{EF523122-5021-469D-98EA-1D408644F54F}"/>
              </a:ext>
            </a:extLst>
          </p:cNvPr>
          <p:cNvSpPr>
            <a:spLocks noGrp="1"/>
          </p:cNvSpPr>
          <p:nvPr>
            <p:ph idx="1"/>
          </p:nvPr>
        </p:nvSpPr>
        <p:spPr/>
        <p:txBody>
          <a:bodyPr>
            <a:normAutofit lnSpcReduction="10000"/>
          </a:bodyPr>
          <a:lstStyle/>
          <a:p>
            <a:r>
              <a:rPr lang="en-US" b="1" dirty="0"/>
              <a:t>I know we all have been caught at the end of the event with everyone going home and not being able to sit down with the person and discuss the experience.  There are a couple of solutions to this.</a:t>
            </a:r>
          </a:p>
          <a:p>
            <a:r>
              <a:rPr lang="en-US" b="1" dirty="0"/>
              <a:t>Throughout the competition discuss as you go along with the prospective candidate the experiences and immediately provide clarification and insight if the person doesn’t  understand, or misreads the situation. Sometimes it is not possible to stop what you are doing but as soon as possible, talk with the candidate and review the situation.  It is always appropriate to have the person look up the rules, then discuss the situation.</a:t>
            </a:r>
          </a:p>
          <a:p>
            <a:r>
              <a:rPr lang="en-US" b="1" dirty="0"/>
              <a:t>It is also acceptable to talk with the person after the competition.  The paperwork still has to be completed and discussed with the candidate.  </a:t>
            </a:r>
          </a:p>
          <a:p>
            <a:r>
              <a:rPr lang="en-US" b="1" dirty="0"/>
              <a:t>A strategy when you talk with the candidate is to have them tell you how they think they did in analyzing or understanding the situation presented.</a:t>
            </a:r>
          </a:p>
        </p:txBody>
      </p:sp>
    </p:spTree>
    <p:extLst>
      <p:ext uri="{BB962C8B-B14F-4D97-AF65-F5344CB8AC3E}">
        <p14:creationId xmlns:p14="http://schemas.microsoft.com/office/powerpoint/2010/main" val="238935806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233</TotalTime>
  <Words>1684</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Symbol</vt:lpstr>
      <vt:lpstr>Wingdings 3</vt:lpstr>
      <vt:lpstr>Wisp</vt:lpstr>
      <vt:lpstr>Precepting  2023</vt:lpstr>
      <vt:lpstr>Precepting:  Objectives </vt:lpstr>
      <vt:lpstr>Preceptor : Nuts and Bolts</vt:lpstr>
      <vt:lpstr>Precepting:  Candidate Expectations</vt:lpstr>
      <vt:lpstr>Preceptor Responsibilities </vt:lpstr>
      <vt:lpstr>Preceptor Responsibilities: basic concepts for all</vt:lpstr>
      <vt:lpstr>Precepting Strategies</vt:lpstr>
      <vt:lpstr>Responsibilities</vt:lpstr>
      <vt:lpstr>Talking to the Candidate</vt:lpstr>
      <vt:lpstr>Talking to the Candidate</vt:lpstr>
      <vt:lpstr>Talking to the Candidate</vt:lpstr>
      <vt:lpstr>Providing Constructive Feedback</vt:lpstr>
      <vt:lpstr>Documenting the Experience</vt:lpstr>
      <vt:lpstr>Documenting the Experience</vt:lpstr>
      <vt:lpstr>Updated Preceptor Criteria: The USEF has indicated that the USEA LOC committee has the leeway to chose or not chose candidates for  being a preceptor. </vt:lpstr>
      <vt:lpstr>Updated Preceptor Criteria</vt:lpstr>
      <vt:lpstr>Updated Preceptor Criteria </vt:lpstr>
      <vt:lpstr>Questions?</vt:lpstr>
    </vt:vector>
  </TitlesOfParts>
  <Company>HSR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Precepting  2018</dc:title>
  <dc:creator>Deporter, Cindy</dc:creator>
  <cp:lastModifiedBy>Nancy Knight</cp:lastModifiedBy>
  <cp:revision>12</cp:revision>
  <cp:lastPrinted>2021-12-06T16:44:52Z</cp:lastPrinted>
  <dcterms:created xsi:type="dcterms:W3CDTF">2018-10-18T18:12:41Z</dcterms:created>
  <dcterms:modified xsi:type="dcterms:W3CDTF">2023-12-13T20:50:57Z</dcterms:modified>
</cp:coreProperties>
</file>